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1" r:id="rId3"/>
    <p:sldId id="272" r:id="rId4"/>
    <p:sldId id="280" r:id="rId5"/>
    <p:sldId id="281" r:id="rId6"/>
    <p:sldId id="282" r:id="rId7"/>
    <p:sldId id="283" r:id="rId8"/>
    <p:sldId id="265" r:id="rId9"/>
    <p:sldId id="278" r:id="rId10"/>
    <p:sldId id="266" r:id="rId11"/>
    <p:sldId id="267" r:id="rId12"/>
    <p:sldId id="273" r:id="rId13"/>
    <p:sldId id="269" r:id="rId14"/>
    <p:sldId id="279" r:id="rId15"/>
    <p:sldId id="274" r:id="rId16"/>
    <p:sldId id="284" r:id="rId17"/>
    <p:sldId id="285" r:id="rId18"/>
    <p:sldId id="277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438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1252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80133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915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47923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8137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54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339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0352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408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11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42003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A88875-2CB3-4F48-966F-E63D0D151513}" type="datetimeFigureOut">
              <a:rPr lang="cs-CZ" smtClean="0"/>
              <a:t>01.07.2020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DF8A7C-C811-437A-8C3B-4729832260E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4889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819656" y="1700784"/>
            <a:ext cx="8848344" cy="1809178"/>
          </a:xfrm>
        </p:spPr>
        <p:txBody>
          <a:bodyPr>
            <a:normAutofit/>
          </a:bodyPr>
          <a:lstStyle/>
          <a:p>
            <a:r>
              <a:rPr lang="cs-CZ" dirty="0" smtClean="0">
                <a:latin typeface="+mn-lt"/>
              </a:rPr>
              <a:t>ŠKOLENÍ  - TRAINING</a:t>
            </a:r>
            <a:endParaRPr lang="cs-CZ" dirty="0">
              <a:latin typeface="+mn-lt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dirty="0" smtClean="0"/>
          </a:p>
          <a:p>
            <a:r>
              <a:rPr lang="cs-CZ" dirty="0" smtClean="0"/>
              <a:t>OCCUPATIONAL SAFETY AND HEALTH, FIRE PROTECTION</a:t>
            </a:r>
          </a:p>
          <a:p>
            <a:r>
              <a:rPr lang="cs-CZ" dirty="0" smtClean="0"/>
              <a:t>BEZPEČNOST A OCHRANA ZDRAVÍ PŘI PRÁCI, POŽÁRNÍ OCHRANA</a:t>
            </a:r>
          </a:p>
          <a:p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1646" y="525717"/>
            <a:ext cx="3571875" cy="971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925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>
                <a:latin typeface="+mn-lt"/>
              </a:rPr>
              <a:t>Fire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>
                <a:latin typeface="+mn-lt"/>
              </a:rPr>
              <a:t>P</a:t>
            </a:r>
            <a:r>
              <a:rPr lang="cs-CZ" dirty="0" err="1" smtClean="0">
                <a:latin typeface="+mn-lt"/>
              </a:rPr>
              <a:t>rotection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Act</a:t>
            </a:r>
            <a:r>
              <a:rPr lang="cs-CZ" dirty="0" smtClean="0">
                <a:latin typeface="+mn-lt"/>
              </a:rPr>
              <a:t> </a:t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Zákon o požární ochraně</a:t>
            </a:r>
            <a:endParaRPr lang="cs-CZ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 smtClean="0"/>
              <a:t>Fire</a:t>
            </a:r>
            <a:r>
              <a:rPr lang="cs-CZ" sz="2400" dirty="0" smtClean="0"/>
              <a:t> </a:t>
            </a:r>
            <a:r>
              <a:rPr lang="cs-CZ" sz="2400" dirty="0" err="1"/>
              <a:t>protection</a:t>
            </a:r>
            <a:r>
              <a:rPr lang="cs-CZ" sz="2400" dirty="0"/>
              <a:t> </a:t>
            </a:r>
            <a:r>
              <a:rPr lang="cs-CZ" sz="2400" dirty="0" err="1"/>
              <a:t>organization</a:t>
            </a:r>
            <a:endParaRPr lang="cs-CZ" sz="2400" dirty="0" smtClean="0"/>
          </a:p>
          <a:p>
            <a:r>
              <a:rPr lang="cs-CZ" sz="2400" dirty="0" smtClean="0"/>
              <a:t>F</a:t>
            </a:r>
            <a:r>
              <a:rPr lang="en-US" sz="2400" dirty="0" smtClean="0"/>
              <a:t>ire </a:t>
            </a:r>
            <a:r>
              <a:rPr lang="en-US" sz="2400" dirty="0"/>
              <a:t>protection units are part of the </a:t>
            </a:r>
            <a:r>
              <a:rPr lang="cs-CZ" sz="2400" dirty="0"/>
              <a:t>I</a:t>
            </a:r>
            <a:r>
              <a:rPr lang="en-US" sz="2400" dirty="0" err="1" smtClean="0"/>
              <a:t>ntegrated</a:t>
            </a:r>
            <a:r>
              <a:rPr lang="en-US" sz="2400" dirty="0" smtClean="0"/>
              <a:t> </a:t>
            </a:r>
            <a:r>
              <a:rPr lang="cs-CZ" sz="2400" dirty="0"/>
              <a:t>R</a:t>
            </a:r>
            <a:r>
              <a:rPr lang="en-US" sz="2400" dirty="0" err="1" smtClean="0"/>
              <a:t>escue</a:t>
            </a:r>
            <a:r>
              <a:rPr lang="en-US" sz="2400" dirty="0" smtClean="0"/>
              <a:t> </a:t>
            </a:r>
            <a:r>
              <a:rPr lang="cs-CZ" sz="2400" dirty="0"/>
              <a:t>S</a:t>
            </a:r>
            <a:r>
              <a:rPr lang="en-US" sz="2400" dirty="0" err="1" smtClean="0"/>
              <a:t>ystem</a:t>
            </a:r>
            <a:r>
              <a:rPr lang="en-US" sz="2400" dirty="0" smtClean="0"/>
              <a:t> </a:t>
            </a:r>
            <a:r>
              <a:rPr lang="cs-CZ" sz="2400" dirty="0" smtClean="0"/>
              <a:t>(IRS) </a:t>
            </a:r>
            <a:r>
              <a:rPr lang="en-US" sz="2400" dirty="0" smtClean="0"/>
              <a:t>of </a:t>
            </a:r>
            <a:r>
              <a:rPr lang="en-US" sz="2400" dirty="0"/>
              <a:t>the Czech </a:t>
            </a:r>
            <a:r>
              <a:rPr lang="en-US" sz="2400" dirty="0" smtClean="0"/>
              <a:t>Republic</a:t>
            </a:r>
            <a:r>
              <a:rPr lang="cs-CZ" sz="2400" dirty="0" smtClean="0"/>
              <a:t> - </a:t>
            </a:r>
            <a:r>
              <a:rPr lang="cs-CZ" sz="2400" dirty="0" err="1"/>
              <a:t>emergency</a:t>
            </a:r>
            <a:r>
              <a:rPr lang="cs-CZ" sz="2400" dirty="0"/>
              <a:t> </a:t>
            </a:r>
            <a:r>
              <a:rPr lang="cs-CZ" sz="2400" dirty="0" err="1" smtClean="0"/>
              <a:t>number</a:t>
            </a:r>
            <a:r>
              <a:rPr lang="cs-CZ" sz="2400" dirty="0" smtClean="0"/>
              <a:t> 112.</a:t>
            </a:r>
          </a:p>
          <a:p>
            <a:r>
              <a:rPr lang="cs-CZ" sz="2400" dirty="0"/>
              <a:t>O</a:t>
            </a:r>
            <a:r>
              <a:rPr lang="en-US" sz="2400" dirty="0" err="1"/>
              <a:t>rganizations</a:t>
            </a:r>
            <a:r>
              <a:rPr lang="en-US" sz="2400" dirty="0"/>
              <a:t> provide fire protection on their premises according to fire hazard</a:t>
            </a:r>
            <a:r>
              <a:rPr lang="cs-CZ" sz="2400" dirty="0"/>
              <a:t>.</a:t>
            </a:r>
          </a:p>
          <a:p>
            <a:r>
              <a:rPr lang="cs-CZ" sz="2400" dirty="0"/>
              <a:t>O</a:t>
            </a:r>
            <a:r>
              <a:rPr lang="en-US" sz="2400" dirty="0" err="1"/>
              <a:t>rganizations</a:t>
            </a:r>
            <a:r>
              <a:rPr lang="en-US" sz="2400" dirty="0"/>
              <a:t> set up fire patrols</a:t>
            </a:r>
            <a:r>
              <a:rPr lang="cs-CZ" sz="2400" dirty="0"/>
              <a:t>.</a:t>
            </a:r>
          </a:p>
          <a:p>
            <a:endParaRPr lang="cs-CZ" sz="2400" dirty="0" smtClean="0">
              <a:solidFill>
                <a:srgbClr val="FF0000"/>
              </a:solidFill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Organizace požární ochrany</a:t>
            </a:r>
          </a:p>
          <a:p>
            <a:r>
              <a:rPr lang="cs-CZ" sz="2400" dirty="0" smtClean="0"/>
              <a:t>Jednotky požární ochrany jsou </a:t>
            </a:r>
            <a:r>
              <a:rPr lang="cs-CZ" sz="2400" dirty="0"/>
              <a:t>součástí integrovaného záchranného systému české </a:t>
            </a:r>
            <a:r>
              <a:rPr lang="cs-CZ" sz="2400" dirty="0" smtClean="0"/>
              <a:t>republiky - tísňová linka 112.</a:t>
            </a:r>
          </a:p>
          <a:p>
            <a:r>
              <a:rPr lang="cs-CZ" sz="2400" dirty="0"/>
              <a:t>Organizace zajišťují požární ochranu ve svých prostorách podle požárního nebezpečí.</a:t>
            </a:r>
          </a:p>
          <a:p>
            <a:r>
              <a:rPr lang="cs-CZ" sz="2400" dirty="0"/>
              <a:t>Organizace zřizují požární hlídky.</a:t>
            </a:r>
          </a:p>
          <a:p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110500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Responsibilities</a:t>
            </a:r>
            <a:r>
              <a:rPr lang="cs-CZ" dirty="0" smtClean="0">
                <a:latin typeface="+mn-lt"/>
              </a:rPr>
              <a:t> - Povinnosti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E</a:t>
            </a:r>
            <a:r>
              <a:rPr lang="en-US" sz="2400" dirty="0" err="1" smtClean="0"/>
              <a:t>veryone</a:t>
            </a:r>
            <a:r>
              <a:rPr lang="en-US" sz="2400" dirty="0" smtClean="0"/>
              <a:t> </a:t>
            </a:r>
            <a:r>
              <a:rPr lang="en-US" sz="2400" dirty="0"/>
              <a:t>is obliged to act in a way that does not cause a </a:t>
            </a:r>
            <a:r>
              <a:rPr lang="en-US" sz="2400" dirty="0" smtClean="0"/>
              <a:t>fire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E</a:t>
            </a:r>
            <a:r>
              <a:rPr lang="en-US" sz="2400" dirty="0" err="1"/>
              <a:t>veryone</a:t>
            </a:r>
            <a:r>
              <a:rPr lang="en-US" sz="2400" dirty="0"/>
              <a:t> is obliged to extinguish the </a:t>
            </a:r>
            <a:r>
              <a:rPr lang="en-US" sz="2400" dirty="0" smtClean="0"/>
              <a:t>fire</a:t>
            </a:r>
            <a:r>
              <a:rPr lang="cs-CZ" sz="2400" dirty="0" smtClean="0"/>
              <a:t>.</a:t>
            </a:r>
          </a:p>
          <a:p>
            <a:r>
              <a:rPr lang="cs-CZ" sz="2400" dirty="0" smtClean="0"/>
              <a:t>I</a:t>
            </a:r>
            <a:r>
              <a:rPr lang="en-US" sz="2400" dirty="0" smtClean="0"/>
              <a:t>f </a:t>
            </a:r>
            <a:r>
              <a:rPr lang="en-US" sz="2400" dirty="0"/>
              <a:t>you </a:t>
            </a:r>
            <a:r>
              <a:rPr lang="en-US" sz="2400" dirty="0" smtClean="0"/>
              <a:t>can</a:t>
            </a:r>
            <a:r>
              <a:rPr lang="cs-CZ" sz="2400" dirty="0" smtClean="0"/>
              <a:t>not</a:t>
            </a:r>
            <a:r>
              <a:rPr lang="en-US" sz="2400" dirty="0" smtClean="0"/>
              <a:t> </a:t>
            </a:r>
            <a:r>
              <a:rPr lang="en-US" sz="2400" dirty="0"/>
              <a:t>extinguish the fire call the fire </a:t>
            </a:r>
            <a:r>
              <a:rPr lang="en-US" sz="2400" dirty="0" smtClean="0"/>
              <a:t>brigade</a:t>
            </a:r>
            <a:r>
              <a:rPr lang="cs-CZ" sz="2400" dirty="0" smtClean="0"/>
              <a:t> – </a:t>
            </a:r>
            <a:r>
              <a:rPr lang="cs-CZ" sz="2400" dirty="0" err="1" smtClean="0"/>
              <a:t>emergency</a:t>
            </a:r>
            <a:r>
              <a:rPr lang="cs-CZ" sz="2400" dirty="0" smtClean="0"/>
              <a:t> line 112.</a:t>
            </a:r>
            <a:endParaRPr lang="cs-CZ" sz="2400" dirty="0"/>
          </a:p>
          <a:p>
            <a:r>
              <a:rPr lang="en-US" sz="2400" dirty="0" smtClean="0"/>
              <a:t>The </a:t>
            </a:r>
            <a:r>
              <a:rPr lang="cs-CZ" sz="2400" dirty="0" err="1"/>
              <a:t>law</a:t>
            </a:r>
            <a:r>
              <a:rPr lang="cs-CZ" sz="2400" dirty="0"/>
              <a:t> </a:t>
            </a:r>
            <a:r>
              <a:rPr lang="cs-CZ" sz="2400" dirty="0" err="1"/>
              <a:t>requires</a:t>
            </a:r>
            <a:r>
              <a:rPr lang="cs-CZ" sz="2400" dirty="0"/>
              <a:t> </a:t>
            </a:r>
            <a:r>
              <a:rPr lang="en-US" sz="2400" dirty="0"/>
              <a:t>fire protection </a:t>
            </a:r>
            <a:r>
              <a:rPr lang="en-US" sz="2400" dirty="0" smtClean="0"/>
              <a:t>training</a:t>
            </a:r>
            <a:r>
              <a:rPr lang="cs-CZ" sz="2400" dirty="0" smtClean="0"/>
              <a:t>.</a:t>
            </a:r>
            <a:endParaRPr lang="cs-CZ" sz="2400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Každý je povinen počínat si tak, aby nedošlo k požáru.</a:t>
            </a:r>
          </a:p>
          <a:p>
            <a:r>
              <a:rPr lang="cs-CZ" sz="2400" dirty="0" smtClean="0"/>
              <a:t>Každý </a:t>
            </a:r>
            <a:r>
              <a:rPr lang="cs-CZ" sz="2400" dirty="0"/>
              <a:t>je povinen uhasit </a:t>
            </a:r>
            <a:r>
              <a:rPr lang="cs-CZ" sz="2400" dirty="0" smtClean="0"/>
              <a:t>požár.</a:t>
            </a:r>
            <a:endParaRPr lang="cs-CZ" sz="2400" dirty="0"/>
          </a:p>
          <a:p>
            <a:r>
              <a:rPr lang="cs-CZ" sz="2400" dirty="0" smtClean="0"/>
              <a:t>Nemůžete-li </a:t>
            </a:r>
            <a:r>
              <a:rPr lang="cs-CZ" sz="2400" dirty="0"/>
              <a:t>požár </a:t>
            </a:r>
            <a:r>
              <a:rPr lang="cs-CZ" sz="2400" dirty="0" smtClean="0"/>
              <a:t>uhasit, </a:t>
            </a:r>
            <a:r>
              <a:rPr lang="cs-CZ" sz="2400" dirty="0"/>
              <a:t>přivolejte jednotku hasičského záchranného </a:t>
            </a:r>
            <a:r>
              <a:rPr lang="cs-CZ" sz="2400" dirty="0" smtClean="0"/>
              <a:t>sboru - tel. linka 112.</a:t>
            </a:r>
            <a:endParaRPr lang="cs-CZ" sz="2400" dirty="0"/>
          </a:p>
          <a:p>
            <a:r>
              <a:rPr lang="cs-CZ" sz="2400" dirty="0"/>
              <a:t>Zákon požaduje školení požární </a:t>
            </a:r>
            <a:r>
              <a:rPr lang="cs-CZ" sz="2400" dirty="0" smtClean="0"/>
              <a:t>ochrany.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279864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</a:rPr>
              <a:t>Fire</a:t>
            </a:r>
            <a:r>
              <a:rPr lang="cs-CZ" dirty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hazard - Požární nebezpečí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Presence </a:t>
            </a:r>
            <a:r>
              <a:rPr lang="en-US" sz="2400" dirty="0"/>
              <a:t>of flammable substances and sources of ignition</a:t>
            </a:r>
            <a:endParaRPr lang="cs-CZ" sz="2400" dirty="0"/>
          </a:p>
          <a:p>
            <a:r>
              <a:rPr lang="en-US" sz="2400" dirty="0" smtClean="0"/>
              <a:t> </a:t>
            </a:r>
            <a:r>
              <a:rPr lang="cs-CZ" sz="2400" dirty="0"/>
              <a:t>P</a:t>
            </a:r>
            <a:r>
              <a:rPr lang="en-US" sz="2400" dirty="0" err="1" smtClean="0"/>
              <a:t>resence</a:t>
            </a:r>
            <a:r>
              <a:rPr lang="en-US" sz="2400" dirty="0" smtClean="0"/>
              <a:t> </a:t>
            </a:r>
            <a:r>
              <a:rPr lang="en-US" sz="2400" dirty="0"/>
              <a:t>of flammable gas – oxygen</a:t>
            </a:r>
            <a:endParaRPr lang="cs-CZ" sz="2400" dirty="0"/>
          </a:p>
          <a:p>
            <a:endParaRPr lang="cs-CZ" sz="2400" dirty="0" smtClean="0"/>
          </a:p>
          <a:p>
            <a:r>
              <a:rPr lang="cs-CZ" sz="2400" dirty="0" smtClean="0"/>
              <a:t>S</a:t>
            </a:r>
            <a:r>
              <a:rPr lang="en-US" sz="2400" dirty="0" smtClean="0"/>
              <a:t>pace </a:t>
            </a:r>
            <a:r>
              <a:rPr lang="en-US" sz="2400" dirty="0"/>
              <a:t>for more than 200 people</a:t>
            </a: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Přítomnost </a:t>
            </a:r>
            <a:r>
              <a:rPr lang="cs-CZ" sz="2400" dirty="0" smtClean="0"/>
              <a:t>hořlavých </a:t>
            </a:r>
            <a:r>
              <a:rPr lang="cs-CZ" sz="2400" dirty="0"/>
              <a:t>látek a zdrojů zapálení</a:t>
            </a:r>
          </a:p>
          <a:p>
            <a:r>
              <a:rPr lang="cs-CZ" sz="2400" dirty="0"/>
              <a:t>P</a:t>
            </a:r>
            <a:r>
              <a:rPr lang="cs-CZ" sz="2400" dirty="0" smtClean="0"/>
              <a:t>řítomnost </a:t>
            </a:r>
            <a:r>
              <a:rPr lang="cs-CZ" sz="2400" dirty="0"/>
              <a:t>plynů </a:t>
            </a:r>
            <a:r>
              <a:rPr lang="cs-CZ" sz="2400" dirty="0" smtClean="0"/>
              <a:t>podporujících </a:t>
            </a:r>
            <a:r>
              <a:rPr lang="cs-CZ" sz="2400" dirty="0"/>
              <a:t>hoření </a:t>
            </a:r>
            <a:r>
              <a:rPr lang="cs-CZ" sz="2400" dirty="0" smtClean="0"/>
              <a:t>– </a:t>
            </a:r>
            <a:r>
              <a:rPr lang="cs-CZ" sz="2400" dirty="0"/>
              <a:t>kyslík</a:t>
            </a:r>
          </a:p>
          <a:p>
            <a:r>
              <a:rPr lang="cs-CZ" sz="2400" dirty="0" smtClean="0"/>
              <a:t>P</a:t>
            </a:r>
            <a:r>
              <a:rPr lang="en-US" sz="2400" dirty="0" err="1" smtClean="0"/>
              <a:t>rostory</a:t>
            </a:r>
            <a:r>
              <a:rPr lang="en-US" sz="2400" dirty="0" smtClean="0"/>
              <a:t> </a:t>
            </a:r>
            <a:r>
              <a:rPr lang="en-US" sz="2400" dirty="0"/>
              <a:t>pro </a:t>
            </a:r>
            <a:r>
              <a:rPr lang="en-US" sz="2400" dirty="0" err="1"/>
              <a:t>více</a:t>
            </a:r>
            <a:r>
              <a:rPr lang="en-US" sz="2400" dirty="0"/>
              <a:t> </a:t>
            </a:r>
            <a:r>
              <a:rPr lang="en-US" sz="2400" dirty="0" err="1"/>
              <a:t>než</a:t>
            </a:r>
            <a:r>
              <a:rPr lang="en-US" sz="2400" dirty="0"/>
              <a:t> 200 </a:t>
            </a:r>
            <a:r>
              <a:rPr lang="en-US" sz="2400" dirty="0" err="1"/>
              <a:t>osob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54707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</a:rPr>
              <a:t>Fire</a:t>
            </a:r>
            <a:r>
              <a:rPr lang="cs-CZ" dirty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Protection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Regulations</a:t>
            </a:r>
            <a:r>
              <a:rPr lang="cs-CZ" dirty="0" smtClean="0">
                <a:latin typeface="+mn-lt"/>
              </a:rPr>
              <a:t>  - Požární řád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No </a:t>
            </a:r>
            <a:r>
              <a:rPr lang="cs-CZ" sz="2400" dirty="0"/>
              <a:t>smoking in </a:t>
            </a:r>
            <a:r>
              <a:rPr lang="cs-CZ" sz="2400" dirty="0" err="1"/>
              <a:t>buildings</a:t>
            </a:r>
            <a:endParaRPr lang="cs-CZ" sz="2400" dirty="0"/>
          </a:p>
          <a:p>
            <a:r>
              <a:rPr lang="cs-CZ" sz="2400" dirty="0" err="1"/>
              <a:t>Keep</a:t>
            </a:r>
            <a:r>
              <a:rPr lang="cs-CZ" sz="2400" dirty="0"/>
              <a:t> </a:t>
            </a:r>
            <a:r>
              <a:rPr lang="cs-CZ" sz="2400" dirty="0" err="1" smtClean="0"/>
              <a:t>escape</a:t>
            </a:r>
            <a:r>
              <a:rPr lang="cs-CZ" sz="2400" dirty="0" smtClean="0"/>
              <a:t> </a:t>
            </a:r>
            <a:r>
              <a:rPr lang="cs-CZ" sz="2400" dirty="0" err="1" smtClean="0"/>
              <a:t>routes</a:t>
            </a:r>
            <a:r>
              <a:rPr lang="cs-CZ" sz="2400" dirty="0" smtClean="0"/>
              <a:t> free.</a:t>
            </a:r>
            <a:endParaRPr lang="cs-CZ" sz="2400" dirty="0"/>
          </a:p>
          <a:p>
            <a:r>
              <a:rPr lang="cs-CZ" sz="2400" dirty="0"/>
              <a:t>S</a:t>
            </a:r>
            <a:r>
              <a:rPr lang="en-US" sz="2400" dirty="0" err="1"/>
              <a:t>pecial</a:t>
            </a:r>
            <a:r>
              <a:rPr lang="en-US" sz="2400" dirty="0"/>
              <a:t> permits are required for </a:t>
            </a:r>
            <a:r>
              <a:rPr lang="cs-CZ" sz="2400" dirty="0" err="1" smtClean="0"/>
              <a:t>work</a:t>
            </a:r>
            <a:r>
              <a:rPr lang="cs-CZ" sz="2400" dirty="0" smtClean="0"/>
              <a:t> </a:t>
            </a:r>
            <a:r>
              <a:rPr lang="cs-CZ" sz="2400" dirty="0" err="1" smtClean="0"/>
              <a:t>with</a:t>
            </a:r>
            <a:r>
              <a:rPr lang="cs-CZ" sz="2400" dirty="0" smtClean="0"/>
              <a:t> </a:t>
            </a:r>
            <a:r>
              <a:rPr lang="en-US" sz="2400" dirty="0" smtClean="0"/>
              <a:t>open </a:t>
            </a:r>
            <a:r>
              <a:rPr lang="en-US" sz="2400" dirty="0"/>
              <a:t>flame and </a:t>
            </a:r>
            <a:r>
              <a:rPr lang="en-US" sz="2400" dirty="0" smtClean="0"/>
              <a:t>welding</a:t>
            </a:r>
            <a:r>
              <a:rPr lang="cs-CZ" sz="2400" dirty="0" smtClean="0"/>
              <a:t>.</a:t>
            </a:r>
            <a:r>
              <a:rPr lang="en-US" sz="2400" dirty="0" smtClean="0"/>
              <a:t> </a:t>
            </a:r>
            <a:endParaRPr lang="cs-CZ" sz="2400" dirty="0"/>
          </a:p>
          <a:p>
            <a:r>
              <a:rPr lang="en-US" sz="2400" dirty="0"/>
              <a:t>Special rules for libraries, warehouses, laboratories and assembly </a:t>
            </a:r>
            <a:r>
              <a:rPr lang="en-US" sz="2400" dirty="0" smtClean="0"/>
              <a:t>areas</a:t>
            </a:r>
            <a:r>
              <a:rPr lang="cs-CZ" sz="2400" dirty="0" smtClean="0"/>
              <a:t>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Zákaz </a:t>
            </a:r>
            <a:r>
              <a:rPr lang="cs-CZ" sz="2400" dirty="0"/>
              <a:t>kouření v budovách</a:t>
            </a:r>
          </a:p>
          <a:p>
            <a:r>
              <a:rPr lang="cs-CZ" sz="2400" dirty="0"/>
              <a:t>Udržujte volné únikové </a:t>
            </a:r>
            <a:r>
              <a:rPr lang="cs-CZ" sz="2400" dirty="0" smtClean="0"/>
              <a:t>cesty.</a:t>
            </a:r>
            <a:endParaRPr lang="cs-CZ" sz="2400" dirty="0"/>
          </a:p>
          <a:p>
            <a:r>
              <a:rPr lang="cs-CZ" sz="2400" dirty="0"/>
              <a:t>K pracím s otevřeným ohněm a ke svařování je nutné speciální </a:t>
            </a:r>
            <a:r>
              <a:rPr lang="cs-CZ" sz="2400" dirty="0" smtClean="0"/>
              <a:t>povolení.</a:t>
            </a:r>
          </a:p>
          <a:p>
            <a:r>
              <a:rPr lang="cs-CZ" sz="2400" dirty="0" smtClean="0"/>
              <a:t>Zvláštní pravidla pro knihovny, sklady, laboratoře a shromažďovací prostory.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6230380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</a:rPr>
              <a:t>Fire</a:t>
            </a:r>
            <a:r>
              <a:rPr lang="cs-CZ" dirty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Alarm </a:t>
            </a:r>
            <a:r>
              <a:rPr lang="cs-CZ" dirty="0" err="1">
                <a:latin typeface="+mn-lt"/>
              </a:rPr>
              <a:t>G</a:t>
            </a:r>
            <a:r>
              <a:rPr lang="cs-CZ" dirty="0" err="1" smtClean="0">
                <a:latin typeface="+mn-lt"/>
              </a:rPr>
              <a:t>uidelines</a:t>
            </a:r>
            <a:r>
              <a:rPr lang="cs-CZ" dirty="0" smtClean="0">
                <a:latin typeface="+mn-lt"/>
              </a:rPr>
              <a:t> </a:t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Požární </a:t>
            </a:r>
            <a:r>
              <a:rPr lang="cs-CZ" dirty="0">
                <a:latin typeface="+mn-lt"/>
              </a:rPr>
              <a:t>poplachové směrnice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What to do in case of fire</a:t>
            </a:r>
            <a:r>
              <a:rPr lang="en-US" dirty="0" smtClean="0"/>
              <a:t>: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cs-CZ" dirty="0" err="1" smtClean="0"/>
              <a:t>Extinguish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fire</a:t>
            </a:r>
            <a:endParaRPr lang="cs-CZ" dirty="0" smtClean="0"/>
          </a:p>
          <a:p>
            <a:r>
              <a:rPr lang="en-US" dirty="0" smtClean="0"/>
              <a:t> </a:t>
            </a:r>
            <a:r>
              <a:rPr lang="cs-CZ" dirty="0" smtClean="0"/>
              <a:t>Set </a:t>
            </a:r>
            <a:r>
              <a:rPr lang="cs-CZ" dirty="0" err="1" smtClean="0"/>
              <a:t>off</a:t>
            </a:r>
            <a:r>
              <a:rPr lang="cs-CZ" dirty="0" smtClean="0"/>
              <a:t> </a:t>
            </a:r>
            <a:r>
              <a:rPr lang="cs-CZ" dirty="0" err="1" smtClean="0"/>
              <a:t>fire</a:t>
            </a:r>
            <a:r>
              <a:rPr lang="cs-CZ" dirty="0" smtClean="0"/>
              <a:t> alarm</a:t>
            </a:r>
          </a:p>
          <a:p>
            <a:r>
              <a:rPr lang="cs-CZ" dirty="0" smtClean="0"/>
              <a:t> </a:t>
            </a:r>
            <a:r>
              <a:rPr lang="cs-CZ" dirty="0" err="1" smtClean="0"/>
              <a:t>Emergency</a:t>
            </a:r>
            <a:r>
              <a:rPr lang="cs-CZ" dirty="0" smtClean="0"/>
              <a:t> </a:t>
            </a:r>
            <a:r>
              <a:rPr lang="cs-CZ" dirty="0"/>
              <a:t>call </a:t>
            </a:r>
            <a:r>
              <a:rPr lang="cs-CZ" dirty="0" smtClean="0"/>
              <a:t> - line </a:t>
            </a:r>
            <a:r>
              <a:rPr lang="cs-CZ" dirty="0"/>
              <a:t>112</a:t>
            </a:r>
            <a:endParaRPr lang="cs-CZ" dirty="0" smtClean="0"/>
          </a:p>
          <a:p>
            <a:r>
              <a:rPr lang="en-US" dirty="0" smtClean="0"/>
              <a:t> Evacuate</a:t>
            </a:r>
            <a:endParaRPr lang="cs-CZ" dirty="0" smtClean="0"/>
          </a:p>
          <a:p>
            <a:endParaRPr lang="cs-CZ" dirty="0"/>
          </a:p>
          <a:p>
            <a:r>
              <a:rPr lang="en-US" dirty="0"/>
              <a:t>Fire alarm guidelines define the activities of employees or other persons in the event of a fire</a:t>
            </a:r>
            <a:r>
              <a:rPr lang="en-US" dirty="0" smtClean="0"/>
              <a:t>.</a:t>
            </a:r>
            <a:endParaRPr lang="cs-CZ" dirty="0" smtClean="0"/>
          </a:p>
          <a:p>
            <a:r>
              <a:rPr lang="en-US" dirty="0"/>
              <a:t>Fire alarm </a:t>
            </a:r>
            <a:r>
              <a:rPr lang="cs-CZ" dirty="0" err="1" smtClean="0"/>
              <a:t>guidelines</a:t>
            </a:r>
            <a:r>
              <a:rPr lang="cs-CZ" dirty="0" smtClean="0"/>
              <a:t> are</a:t>
            </a:r>
            <a:r>
              <a:rPr lang="en-US" dirty="0" smtClean="0"/>
              <a:t> </a:t>
            </a:r>
            <a:r>
              <a:rPr lang="en-US" dirty="0"/>
              <a:t>published in such a way as to be easily visible and permanently accessible to all persons present on the site.</a:t>
            </a:r>
            <a:endParaRPr lang="cs-CZ" dirty="0"/>
          </a:p>
        </p:txBody>
      </p:sp>
      <p:sp>
        <p:nvSpPr>
          <p:cNvPr id="2" name="Zástupný symbol pro obsah 1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dirty="0"/>
              <a:t>Co dělat v případě požáru:</a:t>
            </a:r>
          </a:p>
          <a:p>
            <a:r>
              <a:rPr lang="cs-CZ" dirty="0"/>
              <a:t>Hasit</a:t>
            </a:r>
          </a:p>
          <a:p>
            <a:r>
              <a:rPr lang="cs-CZ" dirty="0" smtClean="0"/>
              <a:t>Vyhlásit požární poplach</a:t>
            </a:r>
          </a:p>
          <a:p>
            <a:r>
              <a:rPr lang="cs-CZ" dirty="0" smtClean="0"/>
              <a:t>Tísňové volání – linka 112</a:t>
            </a:r>
            <a:endParaRPr lang="cs-CZ" dirty="0"/>
          </a:p>
          <a:p>
            <a:r>
              <a:rPr lang="cs-CZ" dirty="0"/>
              <a:t>Evakuovat</a:t>
            </a:r>
          </a:p>
          <a:p>
            <a:endParaRPr lang="cs-CZ" dirty="0"/>
          </a:p>
          <a:p>
            <a:r>
              <a:rPr lang="cs-CZ" dirty="0"/>
              <a:t>Požární poplachové směrnice vymezují činnosti zaměstnanců, popřípadě dalších osob při vzniku požáru.</a:t>
            </a:r>
          </a:p>
          <a:p>
            <a:r>
              <a:rPr lang="cs-CZ" dirty="0"/>
              <a:t>Požární poplachové směrnice se zveřejňují tak, aby byly dobře viditelné a trvale přístupné pro všechny osoby vyskytující se v místě provozované činnosti.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2544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</a:rPr>
              <a:t>Fire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E</a:t>
            </a:r>
            <a:r>
              <a:rPr lang="cs-CZ" dirty="0" err="1" smtClean="0">
                <a:latin typeface="+mn-lt"/>
              </a:rPr>
              <a:t>vacuation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Plan</a:t>
            </a:r>
            <a:r>
              <a:rPr lang="cs-CZ" dirty="0" smtClean="0">
                <a:latin typeface="+mn-lt"/>
              </a:rPr>
              <a:t> - Požární evakuační plán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r>
              <a:rPr lang="en-US" sz="2400" dirty="0"/>
              <a:t>A fire evacuation plan regulates the procedure for evacuating people, animals and material from objects </a:t>
            </a:r>
            <a:r>
              <a:rPr lang="en-US" sz="2400" dirty="0" smtClean="0"/>
              <a:t>affected </a:t>
            </a:r>
            <a:r>
              <a:rPr lang="en-US" sz="2400" dirty="0"/>
              <a:t>or threatened by fire</a:t>
            </a:r>
            <a:r>
              <a:rPr lang="en-US" sz="2400" dirty="0" smtClean="0"/>
              <a:t>.</a:t>
            </a:r>
            <a:endParaRPr lang="cs-CZ" sz="2400" dirty="0" smtClean="0"/>
          </a:p>
          <a:p>
            <a:r>
              <a:rPr lang="en-US" sz="2400" dirty="0"/>
              <a:t>The fire evacuation plan contains a graphical </a:t>
            </a:r>
            <a:r>
              <a:rPr lang="cs-CZ" sz="2400" dirty="0" err="1" smtClean="0"/>
              <a:t>illustration</a:t>
            </a:r>
            <a:r>
              <a:rPr lang="en-US" sz="2400" dirty="0" smtClean="0"/>
              <a:t> </a:t>
            </a:r>
            <a:r>
              <a:rPr lang="en-US" sz="2400" dirty="0"/>
              <a:t>of the direction of the escape routes on each </a:t>
            </a:r>
            <a:r>
              <a:rPr lang="en-US" sz="2400" dirty="0" smtClean="0"/>
              <a:t>floor</a:t>
            </a:r>
            <a:r>
              <a:rPr lang="cs-CZ" sz="2400" dirty="0" smtClean="0"/>
              <a:t>.</a:t>
            </a:r>
          </a:p>
          <a:p>
            <a:r>
              <a:rPr lang="en-US" sz="2400" dirty="0"/>
              <a:t>The graphical </a:t>
            </a:r>
            <a:r>
              <a:rPr lang="cs-CZ" sz="2400" dirty="0" err="1" smtClean="0"/>
              <a:t>illustration</a:t>
            </a:r>
            <a:r>
              <a:rPr lang="cs-CZ" sz="2400" dirty="0" smtClean="0"/>
              <a:t> </a:t>
            </a:r>
            <a:r>
              <a:rPr lang="en-US" sz="2400" dirty="0" smtClean="0"/>
              <a:t>of </a:t>
            </a:r>
            <a:r>
              <a:rPr lang="en-US" sz="2400" dirty="0"/>
              <a:t>the direction of the escape routes is placed in a visible and permanently accessible location on </a:t>
            </a:r>
            <a:r>
              <a:rPr lang="cs-CZ" sz="2400" dirty="0" err="1" smtClean="0"/>
              <a:t>each</a:t>
            </a:r>
            <a:r>
              <a:rPr lang="cs-CZ" sz="2400" dirty="0" smtClean="0"/>
              <a:t> </a:t>
            </a:r>
            <a:r>
              <a:rPr lang="en-US" sz="2400" dirty="0" smtClean="0"/>
              <a:t>floor </a:t>
            </a:r>
            <a:r>
              <a:rPr lang="en-US" sz="2400" dirty="0"/>
              <a:t>of </a:t>
            </a:r>
            <a:r>
              <a:rPr lang="cs-CZ" sz="2400" dirty="0" err="1" smtClean="0"/>
              <a:t>the</a:t>
            </a:r>
            <a:r>
              <a:rPr lang="cs-CZ" sz="2400" dirty="0" smtClean="0"/>
              <a:t> </a:t>
            </a:r>
            <a:r>
              <a:rPr lang="en-US" sz="2400" dirty="0" smtClean="0"/>
              <a:t>building</a:t>
            </a:r>
            <a:r>
              <a:rPr lang="cs-CZ" sz="2400" dirty="0" smtClean="0"/>
              <a:t>.</a:t>
            </a:r>
            <a:r>
              <a:rPr lang="en-US" sz="2400" dirty="0" smtClean="0"/>
              <a:t> 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r>
              <a:rPr lang="cs-CZ" sz="2600" dirty="0"/>
              <a:t>Požární evakuační plán upravuje postup při evakuaci osob, zvířat a materiálu z objektů zasažených nebo ohrožených požárem.</a:t>
            </a:r>
          </a:p>
          <a:p>
            <a:r>
              <a:rPr lang="cs-CZ" sz="2600" dirty="0"/>
              <a:t>Požární evakuační plán obsahuje grafické znázornění směru únikových cest v jednotlivých </a:t>
            </a:r>
            <a:r>
              <a:rPr lang="cs-CZ" sz="2600" dirty="0" smtClean="0"/>
              <a:t>podlažích.</a:t>
            </a:r>
            <a:endParaRPr lang="cs-CZ" sz="2600" dirty="0"/>
          </a:p>
          <a:p>
            <a:r>
              <a:rPr lang="cs-CZ" sz="2600" dirty="0"/>
              <a:t>Grafické znázornění směru únikových cest se umísťuje na dobře viditelném a trvale přístupném místě v jednotlivých podlažích </a:t>
            </a:r>
            <a:r>
              <a:rPr lang="cs-CZ" sz="2600" dirty="0" smtClean="0"/>
              <a:t>budov.</a:t>
            </a:r>
            <a:endParaRPr lang="cs-CZ" sz="2600" dirty="0"/>
          </a:p>
          <a:p>
            <a:endParaRPr lang="cs-CZ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8F9F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4565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000" dirty="0">
                <a:latin typeface="+mn-lt"/>
              </a:rPr>
              <a:t>Special </a:t>
            </a:r>
            <a:r>
              <a:rPr lang="cs-CZ" sz="4000" dirty="0" smtClean="0">
                <a:latin typeface="+mn-lt"/>
              </a:rPr>
              <a:t>r</a:t>
            </a:r>
            <a:r>
              <a:rPr lang="en-US" sz="4000" dirty="0" err="1" smtClean="0">
                <a:latin typeface="+mn-lt"/>
              </a:rPr>
              <a:t>equirements</a:t>
            </a:r>
            <a:r>
              <a:rPr lang="en-US" sz="4000" dirty="0" smtClean="0">
                <a:latin typeface="+mn-lt"/>
              </a:rPr>
              <a:t> for</a:t>
            </a:r>
            <a:r>
              <a:rPr lang="cs-CZ" sz="4000" dirty="0" smtClean="0">
                <a:latin typeface="+mn-lt"/>
              </a:rPr>
              <a:t> </a:t>
            </a:r>
            <a:r>
              <a:rPr lang="cs-CZ" sz="4000" dirty="0" err="1" smtClean="0">
                <a:latin typeface="+mn-lt"/>
              </a:rPr>
              <a:t>the</a:t>
            </a:r>
            <a:r>
              <a:rPr lang="en-US" sz="4000" dirty="0" smtClean="0">
                <a:latin typeface="+mn-lt"/>
              </a:rPr>
              <a:t> </a:t>
            </a:r>
            <a:r>
              <a:rPr lang="cs-CZ" sz="4000" dirty="0" smtClean="0">
                <a:latin typeface="+mn-lt"/>
              </a:rPr>
              <a:t>o</a:t>
            </a:r>
            <a:r>
              <a:rPr lang="en-US" sz="4000" dirty="0" err="1" smtClean="0">
                <a:latin typeface="+mn-lt"/>
              </a:rPr>
              <a:t>peration</a:t>
            </a:r>
            <a:r>
              <a:rPr lang="en-US" sz="4000" dirty="0" smtClean="0">
                <a:latin typeface="+mn-lt"/>
              </a:rPr>
              <a:t> </a:t>
            </a:r>
            <a:r>
              <a:rPr lang="en-US" sz="4000" dirty="0">
                <a:latin typeface="+mn-lt"/>
              </a:rPr>
              <a:t>of </a:t>
            </a:r>
            <a:r>
              <a:rPr lang="cs-CZ" sz="4000" dirty="0" smtClean="0">
                <a:latin typeface="+mn-lt"/>
              </a:rPr>
              <a:t>t</a:t>
            </a:r>
            <a:r>
              <a:rPr lang="en-US" sz="4000" dirty="0" err="1" smtClean="0">
                <a:latin typeface="+mn-lt"/>
              </a:rPr>
              <a:t>echnical</a:t>
            </a:r>
            <a:r>
              <a:rPr lang="cs-CZ" sz="4000" dirty="0" smtClean="0">
                <a:latin typeface="+mn-lt"/>
              </a:rPr>
              <a:t> </a:t>
            </a:r>
            <a:r>
              <a:rPr lang="cs-CZ" sz="4000" dirty="0" err="1" smtClean="0">
                <a:latin typeface="+mn-lt"/>
              </a:rPr>
              <a:t>equipment</a:t>
            </a:r>
            <a:r>
              <a:rPr lang="cs-CZ" sz="4000" dirty="0">
                <a:latin typeface="+mn-lt"/>
              </a:rPr>
              <a:t/>
            </a:r>
            <a:br>
              <a:rPr lang="cs-CZ" sz="4000" dirty="0">
                <a:latin typeface="+mn-lt"/>
              </a:rPr>
            </a:br>
            <a:r>
              <a:rPr lang="cs-CZ" sz="4000" dirty="0">
                <a:latin typeface="+mn-lt"/>
              </a:rPr>
              <a:t>Zvláštní požadavky na provoz a obsluhu techniky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case of fire use only lifts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fire</a:t>
            </a:r>
            <a:r>
              <a:rPr lang="cs-CZ" sz="2400" dirty="0" smtClean="0"/>
              <a:t> </a:t>
            </a:r>
            <a:r>
              <a:rPr lang="cs-CZ" sz="2400" dirty="0" err="1" smtClean="0"/>
              <a:t>emergency</a:t>
            </a:r>
            <a:r>
              <a:rPr lang="cs-CZ" sz="2400" dirty="0" smtClean="0"/>
              <a:t> </a:t>
            </a:r>
            <a:r>
              <a:rPr lang="cs-CZ" sz="2400" dirty="0" err="1" smtClean="0"/>
              <a:t>evacuation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S</a:t>
            </a:r>
            <a:r>
              <a:rPr lang="en-US" sz="2400" dirty="0" err="1" smtClean="0"/>
              <a:t>ome</a:t>
            </a:r>
            <a:r>
              <a:rPr lang="en-US" sz="2400" dirty="0" smtClean="0"/>
              <a:t> </a:t>
            </a:r>
            <a:r>
              <a:rPr lang="en-US" sz="2400" dirty="0"/>
              <a:t>devices have back-up power </a:t>
            </a:r>
            <a:r>
              <a:rPr lang="en-US" sz="2400" dirty="0" smtClean="0"/>
              <a:t>supplies</a:t>
            </a:r>
            <a:r>
              <a:rPr lang="cs-CZ" sz="2400" dirty="0" smtClean="0"/>
              <a:t>.</a:t>
            </a:r>
          </a:p>
          <a:p>
            <a:r>
              <a:rPr lang="cs-CZ" sz="2400" dirty="0"/>
              <a:t>I</a:t>
            </a:r>
            <a:r>
              <a:rPr lang="en-US" sz="2400" dirty="0" smtClean="0"/>
              <a:t>n </a:t>
            </a:r>
            <a:r>
              <a:rPr lang="en-US" sz="2400" dirty="0"/>
              <a:t>the event of a fire alarm, the specific door does not open automatically and must be opened </a:t>
            </a:r>
            <a:r>
              <a:rPr lang="en-US" sz="2400" dirty="0" smtClean="0"/>
              <a:t>manually</a:t>
            </a:r>
            <a:r>
              <a:rPr lang="cs-CZ" sz="2400" dirty="0" smtClean="0"/>
              <a:t>.</a:t>
            </a:r>
            <a:endParaRPr lang="cs-CZ" sz="2400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400" dirty="0" smtClean="0"/>
              <a:t>V případě </a:t>
            </a:r>
            <a:r>
              <a:rPr lang="cs-CZ" sz="2400" dirty="0"/>
              <a:t>požáru použijte jen výtahy označené jako </a:t>
            </a:r>
            <a:r>
              <a:rPr lang="cs-CZ" sz="2400" dirty="0" smtClean="0"/>
              <a:t>evakuační.</a:t>
            </a:r>
            <a:endParaRPr lang="cs-CZ" sz="2400" dirty="0"/>
          </a:p>
          <a:p>
            <a:r>
              <a:rPr lang="cs-CZ" sz="2400" dirty="0"/>
              <a:t>N</a:t>
            </a:r>
            <a:r>
              <a:rPr lang="cs-CZ" sz="2400" dirty="0" smtClean="0"/>
              <a:t>ěkterá </a:t>
            </a:r>
            <a:r>
              <a:rPr lang="cs-CZ" sz="2400" dirty="0"/>
              <a:t>zařízení mají záložní zdroje elektrické </a:t>
            </a:r>
            <a:r>
              <a:rPr lang="cs-CZ" sz="2400" dirty="0" smtClean="0"/>
              <a:t>energie. </a:t>
            </a:r>
          </a:p>
          <a:p>
            <a:r>
              <a:rPr lang="cs-CZ" sz="2400" dirty="0"/>
              <a:t>V</a:t>
            </a:r>
            <a:r>
              <a:rPr lang="cs-CZ" sz="2400" dirty="0" smtClean="0"/>
              <a:t> </a:t>
            </a:r>
            <a:r>
              <a:rPr lang="cs-CZ" sz="2400" dirty="0"/>
              <a:t>případě požárního poplachu se specifické dveře neotevřou automaticky a musíte je otevírat </a:t>
            </a:r>
            <a:r>
              <a:rPr lang="cs-CZ" sz="2400" dirty="0" smtClean="0"/>
              <a:t>ručně.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6406357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latin typeface="+mn-lt"/>
              </a:rPr>
              <a:t>Night </a:t>
            </a:r>
            <a:r>
              <a:rPr lang="cs-CZ" dirty="0" err="1">
                <a:latin typeface="+mn-lt"/>
              </a:rPr>
              <a:t>time</a:t>
            </a:r>
            <a:r>
              <a:rPr lang="cs-CZ" dirty="0">
                <a:latin typeface="+mn-lt"/>
              </a:rPr>
              <a:t> – </a:t>
            </a:r>
            <a:r>
              <a:rPr lang="cs-CZ" dirty="0" err="1">
                <a:latin typeface="+mn-lt"/>
              </a:rPr>
              <a:t>reduced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traffic</a:t>
            </a:r>
            <a:r>
              <a:rPr lang="cs-CZ" dirty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/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Noční </a:t>
            </a:r>
            <a:r>
              <a:rPr lang="cs-CZ" dirty="0">
                <a:latin typeface="+mn-lt"/>
              </a:rPr>
              <a:t>doba </a:t>
            </a:r>
            <a:r>
              <a:rPr lang="cs-CZ" dirty="0" smtClean="0">
                <a:latin typeface="+mn-lt"/>
              </a:rPr>
              <a:t>– </a:t>
            </a:r>
            <a:r>
              <a:rPr lang="cs-CZ" dirty="0">
                <a:latin typeface="+mn-lt"/>
              </a:rPr>
              <a:t>snížený provoz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sz="2400" dirty="0"/>
              <a:t>L</a:t>
            </a:r>
            <a:r>
              <a:rPr lang="en-US" sz="2400" dirty="0" err="1"/>
              <a:t>imited</a:t>
            </a:r>
            <a:r>
              <a:rPr lang="en-US" sz="2400" dirty="0"/>
              <a:t> service at the </a:t>
            </a:r>
            <a:r>
              <a:rPr lang="en-US" sz="2400" dirty="0" smtClean="0"/>
              <a:t>gatehouse</a:t>
            </a:r>
            <a:r>
              <a:rPr lang="cs-CZ" sz="2400" dirty="0" smtClean="0"/>
              <a:t>/</a:t>
            </a:r>
            <a:r>
              <a:rPr lang="cs-CZ" sz="2400" dirty="0" err="1" smtClean="0"/>
              <a:t>reception</a:t>
            </a:r>
            <a:endParaRPr lang="cs-CZ" sz="2400" dirty="0" smtClean="0"/>
          </a:p>
          <a:p>
            <a:r>
              <a:rPr lang="en-US" sz="2400" dirty="0"/>
              <a:t>Electrical security alarm and external security service</a:t>
            </a:r>
            <a:r>
              <a:rPr lang="cs-CZ" sz="2400" dirty="0"/>
              <a:t> are in </a:t>
            </a:r>
            <a:r>
              <a:rPr lang="cs-CZ" sz="2400" dirty="0" err="1"/>
              <a:t>standby</a:t>
            </a:r>
            <a:r>
              <a:rPr lang="cs-CZ" sz="2400" dirty="0"/>
              <a:t> </a:t>
            </a:r>
            <a:r>
              <a:rPr lang="cs-CZ" sz="2400" dirty="0" smtClean="0"/>
              <a:t>mode.</a:t>
            </a:r>
          </a:p>
          <a:p>
            <a:r>
              <a:rPr lang="cs-CZ" sz="2400" dirty="0" err="1"/>
              <a:t>Electronic</a:t>
            </a:r>
            <a:r>
              <a:rPr lang="cs-CZ" sz="2400" dirty="0"/>
              <a:t> </a:t>
            </a:r>
            <a:r>
              <a:rPr lang="cs-CZ" sz="2400" dirty="0" err="1"/>
              <a:t>fire</a:t>
            </a:r>
            <a:r>
              <a:rPr lang="cs-CZ" sz="2400" dirty="0"/>
              <a:t> </a:t>
            </a:r>
            <a:r>
              <a:rPr lang="cs-CZ" sz="2400" dirty="0" err="1" smtClean="0"/>
              <a:t>signalization</a:t>
            </a:r>
            <a:r>
              <a:rPr lang="cs-CZ" sz="2400" dirty="0" smtClean="0"/>
              <a:t>  </a:t>
            </a:r>
            <a:r>
              <a:rPr lang="cs-CZ" sz="2400" dirty="0"/>
              <a:t>and </a:t>
            </a:r>
            <a:r>
              <a:rPr lang="cs-CZ" sz="2400" dirty="0" err="1"/>
              <a:t>r</a:t>
            </a:r>
            <a:r>
              <a:rPr lang="cs-CZ" sz="2400" dirty="0" err="1" smtClean="0"/>
              <a:t>emote</a:t>
            </a:r>
            <a:r>
              <a:rPr lang="cs-CZ" sz="2400" dirty="0" smtClean="0"/>
              <a:t> </a:t>
            </a:r>
            <a:r>
              <a:rPr lang="cs-CZ" sz="2400" dirty="0"/>
              <a:t>data </a:t>
            </a:r>
            <a:r>
              <a:rPr lang="cs-CZ" sz="2400" dirty="0" err="1"/>
              <a:t>transmission</a:t>
            </a:r>
            <a:r>
              <a:rPr lang="cs-CZ" sz="2400" dirty="0"/>
              <a:t> are in </a:t>
            </a:r>
            <a:r>
              <a:rPr lang="cs-CZ" sz="2400" dirty="0" err="1"/>
              <a:t>standby</a:t>
            </a:r>
            <a:r>
              <a:rPr lang="cs-CZ" sz="2400" dirty="0"/>
              <a:t> </a:t>
            </a:r>
            <a:r>
              <a:rPr lang="cs-CZ" sz="2400" dirty="0" smtClean="0"/>
              <a:t>mode.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sz="2400" dirty="0"/>
              <a:t>Omezena služba na vrátnici</a:t>
            </a:r>
          </a:p>
          <a:p>
            <a:r>
              <a:rPr lang="cs-CZ" sz="2400" dirty="0"/>
              <a:t>Elektrická zabezpečovací signalizace a externí bezpečnostní služba jsou v pohotovostním </a:t>
            </a:r>
            <a:r>
              <a:rPr lang="cs-CZ" sz="2400" dirty="0" smtClean="0"/>
              <a:t>režimu.</a:t>
            </a:r>
            <a:endParaRPr lang="cs-CZ" sz="2400" dirty="0"/>
          </a:p>
          <a:p>
            <a:r>
              <a:rPr lang="cs-CZ" sz="2400" dirty="0"/>
              <a:t>Elektrická požární signalizace </a:t>
            </a:r>
            <a:r>
              <a:rPr lang="cs-CZ" sz="2400" dirty="0" smtClean="0"/>
              <a:t>a dálkový </a:t>
            </a:r>
            <a:r>
              <a:rPr lang="cs-CZ" sz="2400" dirty="0"/>
              <a:t>přenos dat jsou v pohotovostním </a:t>
            </a:r>
            <a:r>
              <a:rPr lang="cs-CZ" sz="2400" dirty="0" smtClean="0"/>
              <a:t>režimu.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6626481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>
                <a:latin typeface="+mn-lt"/>
              </a:rPr>
              <a:t>F</a:t>
            </a:r>
            <a:r>
              <a:rPr lang="en-US" dirty="0" smtClean="0">
                <a:latin typeface="+mn-lt"/>
              </a:rPr>
              <a:t>ire </a:t>
            </a:r>
            <a:r>
              <a:rPr lang="cs-CZ" dirty="0" err="1" smtClean="0">
                <a:latin typeface="+mn-lt"/>
              </a:rPr>
              <a:t>safety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equipment</a:t>
            </a:r>
            <a:r>
              <a:rPr lang="cs-CZ" dirty="0">
                <a:latin typeface="+mn-lt"/>
              </a:rPr>
              <a:t/>
            </a:r>
            <a:br>
              <a:rPr lang="cs-CZ" dirty="0">
                <a:latin typeface="+mn-lt"/>
              </a:rPr>
            </a:br>
            <a:r>
              <a:rPr lang="cs-CZ" dirty="0" smtClean="0">
                <a:latin typeface="+mn-lt"/>
              </a:rPr>
              <a:t>Prostředky požární ochrany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Deployment </a:t>
            </a:r>
            <a:r>
              <a:rPr lang="en-US" sz="2400" dirty="0"/>
              <a:t>and use of material fire </a:t>
            </a:r>
            <a:r>
              <a:rPr lang="cs-CZ" sz="2400" dirty="0" err="1" smtClean="0"/>
              <a:t>safety</a:t>
            </a:r>
            <a:r>
              <a:rPr lang="cs-CZ" sz="2400" dirty="0" smtClean="0"/>
              <a:t> </a:t>
            </a:r>
            <a:r>
              <a:rPr lang="en-US" sz="2400" dirty="0" smtClean="0"/>
              <a:t>equipment </a:t>
            </a:r>
            <a:r>
              <a:rPr lang="en-US" sz="2400" dirty="0"/>
              <a:t>in the </a:t>
            </a:r>
            <a:r>
              <a:rPr lang="en-US" sz="2400" dirty="0" smtClean="0"/>
              <a:t>workplace</a:t>
            </a:r>
            <a:endParaRPr lang="cs-CZ" sz="2400" dirty="0" smtClean="0"/>
          </a:p>
          <a:p>
            <a:r>
              <a:rPr lang="cs-CZ" sz="2400" dirty="0" err="1" smtClean="0"/>
              <a:t>External</a:t>
            </a:r>
            <a:r>
              <a:rPr lang="cs-CZ" sz="2400" dirty="0" smtClean="0"/>
              <a:t> </a:t>
            </a:r>
            <a:r>
              <a:rPr lang="cs-CZ" sz="2400" dirty="0" err="1" smtClean="0"/>
              <a:t>hydrants</a:t>
            </a:r>
            <a:endParaRPr lang="cs-CZ" sz="2400" dirty="0" smtClean="0"/>
          </a:p>
          <a:p>
            <a:r>
              <a:rPr lang="cs-CZ" sz="2400" dirty="0" err="1" smtClean="0"/>
              <a:t>Internal</a:t>
            </a:r>
            <a:r>
              <a:rPr lang="cs-CZ" sz="2400" dirty="0" smtClean="0"/>
              <a:t> </a:t>
            </a:r>
            <a:r>
              <a:rPr lang="cs-CZ" sz="2400" dirty="0" err="1" smtClean="0"/>
              <a:t>hydrants</a:t>
            </a:r>
            <a:endParaRPr lang="cs-CZ" sz="2400" dirty="0" smtClean="0"/>
          </a:p>
          <a:p>
            <a:r>
              <a:rPr lang="cs-CZ" sz="2400" dirty="0" err="1" smtClean="0"/>
              <a:t>Extinguishers</a:t>
            </a:r>
            <a:endParaRPr lang="cs-CZ" sz="2400" dirty="0" smtClean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Rozmístění a způsob použití věcných prostředků požární </a:t>
            </a:r>
            <a:r>
              <a:rPr lang="cs-CZ" sz="2400" dirty="0" smtClean="0"/>
              <a:t>ochrany na pracovišti</a:t>
            </a:r>
          </a:p>
          <a:p>
            <a:r>
              <a:rPr lang="cs-CZ" sz="2400" dirty="0"/>
              <a:t>Vnější hydranty</a:t>
            </a:r>
          </a:p>
          <a:p>
            <a:r>
              <a:rPr lang="cs-CZ" sz="2400" dirty="0"/>
              <a:t>Vnitřní hydranty</a:t>
            </a:r>
          </a:p>
          <a:p>
            <a:r>
              <a:rPr lang="cs-CZ" sz="2400" dirty="0" smtClean="0"/>
              <a:t>Hasicí </a:t>
            </a:r>
            <a:r>
              <a:rPr lang="cs-CZ" sz="2400" dirty="0"/>
              <a:t>přístroje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817399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</a:rPr>
              <a:t>Labour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Code</a:t>
            </a:r>
            <a:r>
              <a:rPr lang="cs-CZ" dirty="0" smtClean="0">
                <a:latin typeface="+mn-lt"/>
              </a:rPr>
              <a:t>  -  Zákoník práce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cs-CZ" dirty="0" err="1" smtClean="0"/>
              <a:t>Occupational</a:t>
            </a:r>
            <a:r>
              <a:rPr lang="cs-CZ" dirty="0" smtClean="0"/>
              <a:t> </a:t>
            </a:r>
            <a:r>
              <a:rPr lang="cs-CZ" dirty="0" err="1" smtClean="0"/>
              <a:t>safety</a:t>
            </a:r>
            <a:r>
              <a:rPr lang="cs-CZ" dirty="0" smtClean="0"/>
              <a:t> </a:t>
            </a:r>
            <a:r>
              <a:rPr lang="cs-CZ" dirty="0"/>
              <a:t>and </a:t>
            </a:r>
            <a:r>
              <a:rPr lang="cs-CZ" dirty="0" err="1" smtClean="0"/>
              <a:t>health</a:t>
            </a:r>
            <a:r>
              <a:rPr lang="cs-CZ" dirty="0" smtClean="0"/>
              <a:t> </a:t>
            </a:r>
            <a:r>
              <a:rPr lang="en-US" u="sng" dirty="0" smtClean="0"/>
              <a:t> </a:t>
            </a:r>
            <a:endParaRPr lang="cs-CZ" u="sng" dirty="0" smtClean="0"/>
          </a:p>
          <a:p>
            <a:pPr algn="ctr"/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T</a:t>
            </a:r>
            <a:r>
              <a:rPr lang="en-US" sz="2400" dirty="0"/>
              <a:t>he law imposes </a:t>
            </a:r>
            <a:r>
              <a:rPr lang="cs-CZ" sz="2400" dirty="0" smtClean="0"/>
              <a:t>o</a:t>
            </a:r>
            <a:r>
              <a:rPr lang="en-US" sz="2400" dirty="0" err="1" smtClean="0"/>
              <a:t>ccupational</a:t>
            </a:r>
            <a:r>
              <a:rPr lang="en-US" sz="2400" dirty="0" smtClean="0"/>
              <a:t> </a:t>
            </a:r>
            <a:r>
              <a:rPr lang="cs-CZ" sz="2400" dirty="0" smtClean="0"/>
              <a:t>s</a:t>
            </a:r>
            <a:r>
              <a:rPr lang="en-US" sz="2400" dirty="0" err="1" smtClean="0"/>
              <a:t>afety</a:t>
            </a:r>
            <a:r>
              <a:rPr lang="cs-CZ" sz="2400" dirty="0" smtClean="0"/>
              <a:t> and </a:t>
            </a:r>
            <a:r>
              <a:rPr lang="cs-CZ" sz="2400" dirty="0" err="1" smtClean="0"/>
              <a:t>health</a:t>
            </a:r>
            <a:r>
              <a:rPr lang="cs-CZ" sz="2400" dirty="0" smtClean="0"/>
              <a:t> </a:t>
            </a:r>
            <a:r>
              <a:rPr lang="cs-CZ" sz="2400" dirty="0" err="1" smtClean="0"/>
              <a:t>training</a:t>
            </a:r>
            <a:r>
              <a:rPr lang="cs-CZ" sz="2400" dirty="0" smtClean="0"/>
              <a:t>.</a:t>
            </a:r>
          </a:p>
          <a:p>
            <a:r>
              <a:rPr lang="cs-CZ" sz="2400" dirty="0" err="1"/>
              <a:t>Know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 smtClean="0"/>
              <a:t>risks</a:t>
            </a:r>
            <a:r>
              <a:rPr lang="cs-CZ" sz="2400" dirty="0" smtClean="0"/>
              <a:t>.</a:t>
            </a:r>
          </a:p>
          <a:p>
            <a:r>
              <a:rPr lang="cs-CZ" sz="2400" dirty="0" err="1"/>
              <a:t>Protect</a:t>
            </a:r>
            <a:r>
              <a:rPr lang="cs-CZ" sz="2400" dirty="0"/>
              <a:t> </a:t>
            </a:r>
            <a:r>
              <a:rPr lang="cs-CZ" sz="2400" dirty="0" err="1"/>
              <a:t>life</a:t>
            </a:r>
            <a:r>
              <a:rPr lang="cs-CZ" sz="2400" dirty="0"/>
              <a:t> and </a:t>
            </a:r>
            <a:r>
              <a:rPr lang="cs-CZ" sz="2400" dirty="0" err="1" smtClean="0"/>
              <a:t>health</a:t>
            </a:r>
            <a:r>
              <a:rPr lang="cs-CZ" sz="2400" dirty="0" smtClean="0"/>
              <a:t>.</a:t>
            </a:r>
            <a:endParaRPr lang="cs-CZ" sz="2400" dirty="0"/>
          </a:p>
          <a:p>
            <a:r>
              <a:rPr lang="cs-CZ" sz="2400" dirty="0"/>
              <a:t>Report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 smtClean="0"/>
              <a:t>accident</a:t>
            </a:r>
            <a:r>
              <a:rPr lang="cs-CZ" sz="2400" dirty="0" smtClean="0"/>
              <a:t>.</a:t>
            </a:r>
            <a:endParaRPr lang="cs-CZ" sz="2400" dirty="0"/>
          </a:p>
          <a:p>
            <a:r>
              <a:rPr lang="cs-CZ" sz="2400" dirty="0" err="1"/>
              <a:t>Improve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working</a:t>
            </a:r>
            <a:r>
              <a:rPr lang="cs-CZ" sz="2400" dirty="0"/>
              <a:t> </a:t>
            </a:r>
            <a:r>
              <a:rPr lang="cs-CZ" sz="2400" dirty="0" err="1" smtClean="0"/>
              <a:t>environment</a:t>
            </a:r>
            <a:r>
              <a:rPr lang="cs-CZ" sz="2400" dirty="0" smtClean="0"/>
              <a:t>.</a:t>
            </a:r>
            <a:endParaRPr lang="cs-CZ" sz="2400" dirty="0"/>
          </a:p>
          <a:p>
            <a:r>
              <a:rPr lang="cs-CZ" sz="2400" dirty="0"/>
              <a:t>Report </a:t>
            </a:r>
            <a:r>
              <a:rPr lang="cs-CZ" sz="2400" dirty="0" err="1" smtClean="0"/>
              <a:t>defects</a:t>
            </a:r>
            <a:r>
              <a:rPr lang="cs-CZ" sz="2400" dirty="0" smtClean="0"/>
              <a:t>.</a:t>
            </a:r>
            <a:endParaRPr lang="cs-CZ" sz="2400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/>
              <a:t>Bezpečnost a ochrana </a:t>
            </a:r>
            <a:r>
              <a:rPr lang="cs-CZ" dirty="0" smtClean="0"/>
              <a:t>zdraví při práci</a:t>
            </a:r>
            <a:endParaRPr lang="cs-CZ" dirty="0"/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Zákon ukládá školení o bezpečnosti a ochraně zdraví.</a:t>
            </a:r>
          </a:p>
          <a:p>
            <a:r>
              <a:rPr lang="cs-CZ" sz="2400" dirty="0"/>
              <a:t>Poznejte </a:t>
            </a:r>
            <a:r>
              <a:rPr lang="cs-CZ" sz="2400" dirty="0" smtClean="0"/>
              <a:t>rizika.</a:t>
            </a:r>
          </a:p>
          <a:p>
            <a:r>
              <a:rPr lang="cs-CZ" sz="2400" dirty="0"/>
              <a:t>Chraňte život a </a:t>
            </a:r>
            <a:r>
              <a:rPr lang="cs-CZ" sz="2400" dirty="0" smtClean="0"/>
              <a:t>zdraví.</a:t>
            </a:r>
            <a:endParaRPr lang="cs-CZ" sz="2400" dirty="0"/>
          </a:p>
          <a:p>
            <a:r>
              <a:rPr lang="cs-CZ" sz="2400" dirty="0"/>
              <a:t>Oznamte </a:t>
            </a:r>
            <a:r>
              <a:rPr lang="cs-CZ" sz="2400" dirty="0" smtClean="0"/>
              <a:t>úraz.</a:t>
            </a:r>
            <a:endParaRPr lang="cs-CZ" sz="2400" dirty="0"/>
          </a:p>
          <a:p>
            <a:r>
              <a:rPr lang="cs-CZ" sz="2400" dirty="0"/>
              <a:t>Zlepšujte pracovní </a:t>
            </a:r>
            <a:r>
              <a:rPr lang="cs-CZ" sz="2400" dirty="0" smtClean="0"/>
              <a:t>prostředí.</a:t>
            </a:r>
            <a:endParaRPr lang="cs-CZ" sz="2400" dirty="0"/>
          </a:p>
          <a:p>
            <a:r>
              <a:rPr lang="cs-CZ" sz="2400" dirty="0"/>
              <a:t>Oznamte </a:t>
            </a:r>
            <a:r>
              <a:rPr lang="cs-CZ" sz="2400" dirty="0" smtClean="0"/>
              <a:t>závady.</a:t>
            </a:r>
            <a:endParaRPr lang="cs-CZ" sz="2400" dirty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5465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Risks</a:t>
            </a:r>
            <a:r>
              <a:rPr lang="cs-CZ" dirty="0" smtClean="0">
                <a:latin typeface="+mn-lt"/>
              </a:rPr>
              <a:t> - </a:t>
            </a:r>
            <a:r>
              <a:rPr lang="cs-CZ" dirty="0" err="1">
                <a:latin typeface="+mn-lt"/>
              </a:rPr>
              <a:t>sidewalks</a:t>
            </a:r>
            <a:r>
              <a:rPr lang="cs-CZ" dirty="0">
                <a:latin typeface="+mn-lt"/>
              </a:rPr>
              <a:t>, </a:t>
            </a:r>
            <a:r>
              <a:rPr lang="cs-CZ" dirty="0" err="1">
                <a:latin typeface="+mn-lt"/>
              </a:rPr>
              <a:t>stairways</a:t>
            </a:r>
            <a:r>
              <a:rPr lang="cs-CZ" dirty="0">
                <a:latin typeface="+mn-lt"/>
              </a:rPr>
              <a:t>, </a:t>
            </a:r>
            <a:r>
              <a:rPr lang="cs-CZ" dirty="0" err="1" smtClean="0">
                <a:latin typeface="+mn-lt"/>
              </a:rPr>
              <a:t>roads</a:t>
            </a:r>
            <a:r>
              <a:rPr lang="cs-CZ" dirty="0">
                <a:latin typeface="+mn-lt"/>
              </a:rPr>
              <a:t>,</a:t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Rizika - chodníky, schodiště, </a:t>
            </a:r>
            <a:r>
              <a:rPr lang="cs-CZ" dirty="0" smtClean="0">
                <a:latin typeface="+mn-lt"/>
              </a:rPr>
              <a:t>silnice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Crash</a:t>
            </a:r>
            <a:r>
              <a:rPr lang="cs-CZ" dirty="0" smtClean="0"/>
              <a:t>, </a:t>
            </a:r>
            <a:r>
              <a:rPr lang="cs-CZ" dirty="0" err="1" smtClean="0"/>
              <a:t>fall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600" dirty="0" err="1"/>
              <a:t>Causes</a:t>
            </a:r>
            <a:r>
              <a:rPr lang="cs-CZ" sz="2600" dirty="0"/>
              <a:t>: </a:t>
            </a:r>
            <a:r>
              <a:rPr lang="cs-CZ" sz="2600" dirty="0" err="1" smtClean="0"/>
              <a:t>unevenness</a:t>
            </a:r>
            <a:r>
              <a:rPr lang="cs-CZ" sz="2600" dirty="0" smtClean="0"/>
              <a:t>, </a:t>
            </a:r>
            <a:r>
              <a:rPr lang="cs-CZ" sz="2600" dirty="0" err="1"/>
              <a:t>slippery</a:t>
            </a:r>
            <a:r>
              <a:rPr lang="cs-CZ" sz="2600" dirty="0"/>
              <a:t> </a:t>
            </a:r>
            <a:r>
              <a:rPr lang="cs-CZ" sz="2600" dirty="0" err="1"/>
              <a:t>surface</a:t>
            </a:r>
            <a:endParaRPr lang="cs-CZ" sz="2600" dirty="0"/>
          </a:p>
          <a:p>
            <a:r>
              <a:rPr lang="cs-CZ" sz="2600" dirty="0" err="1"/>
              <a:t>Consequences</a:t>
            </a:r>
            <a:r>
              <a:rPr lang="cs-CZ" sz="2600" dirty="0"/>
              <a:t>: f</a:t>
            </a:r>
            <a:r>
              <a:rPr lang="en-US" sz="2600" dirty="0" err="1" smtClean="0"/>
              <a:t>alls</a:t>
            </a:r>
            <a:r>
              <a:rPr lang="en-US" sz="2600" dirty="0" smtClean="0"/>
              <a:t> </a:t>
            </a:r>
            <a:r>
              <a:rPr lang="en-US" sz="2600" dirty="0"/>
              <a:t>on </a:t>
            </a:r>
            <a:r>
              <a:rPr lang="cs-CZ" sz="2600" dirty="0" err="1" smtClean="0"/>
              <a:t>flat</a:t>
            </a:r>
            <a:r>
              <a:rPr lang="cs-CZ" sz="2600" dirty="0" smtClean="0"/>
              <a:t> </a:t>
            </a:r>
            <a:r>
              <a:rPr lang="cs-CZ" sz="2600" dirty="0" err="1" smtClean="0"/>
              <a:t>surface</a:t>
            </a:r>
            <a:r>
              <a:rPr lang="en-US" sz="2600" dirty="0" smtClean="0"/>
              <a:t>, </a:t>
            </a:r>
            <a:r>
              <a:rPr lang="en-US" sz="2600" dirty="0"/>
              <a:t>on stairs and from height</a:t>
            </a:r>
            <a:endParaRPr lang="cs-CZ" sz="2600" dirty="0"/>
          </a:p>
          <a:p>
            <a:r>
              <a:rPr lang="cs-CZ" sz="2600" dirty="0" err="1"/>
              <a:t>Injury</a:t>
            </a:r>
            <a:r>
              <a:rPr lang="cs-CZ" sz="2600" dirty="0"/>
              <a:t>: </a:t>
            </a:r>
            <a:r>
              <a:rPr lang="cs-CZ" sz="2600" dirty="0" err="1"/>
              <a:t>c</a:t>
            </a:r>
            <a:r>
              <a:rPr lang="cs-CZ" sz="2600" dirty="0" err="1" smtClean="0"/>
              <a:t>ontusions</a:t>
            </a:r>
            <a:r>
              <a:rPr lang="cs-CZ" sz="2600" dirty="0"/>
              <a:t>, </a:t>
            </a:r>
            <a:r>
              <a:rPr lang="cs-CZ" sz="2600" dirty="0" err="1" smtClean="0"/>
              <a:t>fractures</a:t>
            </a:r>
            <a:r>
              <a:rPr lang="en-US" sz="2600" dirty="0" smtClean="0"/>
              <a:t> </a:t>
            </a:r>
            <a:endParaRPr lang="cs-CZ" sz="2600" dirty="0"/>
          </a:p>
          <a:p>
            <a:endParaRPr lang="cs-CZ" sz="2600" dirty="0" smtClean="0"/>
          </a:p>
          <a:p>
            <a:endParaRPr lang="cs-CZ" sz="2600" dirty="0" smtClean="0"/>
          </a:p>
          <a:p>
            <a:r>
              <a:rPr lang="cs-CZ" sz="2600" dirty="0" err="1" smtClean="0"/>
              <a:t>Prevention</a:t>
            </a:r>
            <a:r>
              <a:rPr lang="cs-CZ" sz="2600" dirty="0"/>
              <a:t>: </a:t>
            </a:r>
            <a:r>
              <a:rPr lang="cs-CZ" sz="2600" dirty="0" err="1"/>
              <a:t>c</a:t>
            </a:r>
            <a:r>
              <a:rPr lang="cs-CZ" sz="2600" dirty="0" err="1" smtClean="0"/>
              <a:t>aution</a:t>
            </a:r>
            <a:r>
              <a:rPr lang="cs-CZ" sz="2600" dirty="0"/>
              <a:t>, </a:t>
            </a:r>
            <a:r>
              <a:rPr lang="cs-CZ" sz="2600" dirty="0" err="1"/>
              <a:t>attention</a:t>
            </a:r>
            <a:endParaRPr lang="cs-CZ" sz="26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Srážka, pád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sz="2400" dirty="0"/>
              <a:t>Příčiny: </a:t>
            </a:r>
            <a:r>
              <a:rPr lang="pl-PL" sz="2400" dirty="0"/>
              <a:t>n</a:t>
            </a:r>
            <a:r>
              <a:rPr lang="pl-PL" sz="2400" dirty="0" smtClean="0"/>
              <a:t>erovnost</a:t>
            </a:r>
            <a:r>
              <a:rPr lang="pl-PL" sz="2400" dirty="0"/>
              <a:t>, kluzký povrch</a:t>
            </a:r>
          </a:p>
          <a:p>
            <a:r>
              <a:rPr lang="cs-CZ" sz="2400" dirty="0"/>
              <a:t>Následky: </a:t>
            </a:r>
            <a:r>
              <a:rPr lang="pl-PL" sz="2400" dirty="0"/>
              <a:t>p</a:t>
            </a:r>
            <a:r>
              <a:rPr lang="pl-PL" sz="2400" dirty="0" smtClean="0"/>
              <a:t>ády </a:t>
            </a:r>
            <a:r>
              <a:rPr lang="pl-PL" sz="2400" dirty="0"/>
              <a:t>na rovině, na schodech a z výšky</a:t>
            </a:r>
          </a:p>
          <a:p>
            <a:r>
              <a:rPr lang="cs-CZ" sz="2400" dirty="0"/>
              <a:t>Zranění: </a:t>
            </a:r>
            <a:r>
              <a:rPr lang="cs-CZ" sz="2400" dirty="0" smtClean="0"/>
              <a:t>zhmožděniny</a:t>
            </a:r>
            <a:r>
              <a:rPr lang="cs-CZ" sz="2400" dirty="0"/>
              <a:t>, zlomeniny</a:t>
            </a:r>
          </a:p>
          <a:p>
            <a:endParaRPr lang="cs-CZ" sz="2400" dirty="0" smtClean="0"/>
          </a:p>
          <a:p>
            <a:r>
              <a:rPr lang="cs-CZ" sz="2400" dirty="0" smtClean="0"/>
              <a:t>Prevence</a:t>
            </a:r>
            <a:r>
              <a:rPr lang="cs-CZ" sz="2400" dirty="0"/>
              <a:t>: </a:t>
            </a:r>
            <a:r>
              <a:rPr lang="cs-CZ" sz="2400" dirty="0" smtClean="0"/>
              <a:t>opatrnost</a:t>
            </a:r>
            <a:r>
              <a:rPr lang="cs-CZ" sz="2400" dirty="0"/>
              <a:t>, pozornost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028705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Risks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of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internal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space</a:t>
            </a:r>
            <a:r>
              <a:rPr lang="cs-CZ" dirty="0">
                <a:latin typeface="+mn-lt"/>
              </a:rPr>
              <a:t/>
            </a:r>
            <a:br>
              <a:rPr lang="cs-CZ" dirty="0">
                <a:latin typeface="+mn-lt"/>
              </a:rPr>
            </a:br>
            <a:r>
              <a:rPr lang="cs-CZ" dirty="0" smtClean="0">
                <a:latin typeface="+mn-lt"/>
              </a:rPr>
              <a:t>Rizika </a:t>
            </a:r>
            <a:r>
              <a:rPr lang="cs-CZ" dirty="0">
                <a:latin typeface="+mn-lt"/>
              </a:rPr>
              <a:t>vnitřního prostoru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 smtClean="0"/>
              <a:t>Fall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object</a:t>
            </a:r>
            <a:r>
              <a:rPr lang="cs-CZ" dirty="0" smtClean="0"/>
              <a:t>, </a:t>
            </a:r>
            <a:r>
              <a:rPr lang="cs-CZ" dirty="0" err="1"/>
              <a:t>device</a:t>
            </a:r>
            <a:r>
              <a:rPr lang="cs-CZ" dirty="0"/>
              <a:t> </a:t>
            </a:r>
            <a:r>
              <a:rPr lang="cs-CZ" dirty="0" err="1"/>
              <a:t>instability</a:t>
            </a:r>
            <a:endParaRPr lang="cs-CZ" dirty="0"/>
          </a:p>
          <a:p>
            <a:endParaRPr lang="cs-CZ" dirty="0" smtClean="0"/>
          </a:p>
          <a:p>
            <a:r>
              <a:rPr lang="en-US" dirty="0" smtClean="0"/>
              <a:t>Injury </a:t>
            </a:r>
            <a:r>
              <a:rPr lang="cs-CZ" dirty="0" err="1" smtClean="0"/>
              <a:t>with</a:t>
            </a:r>
            <a:r>
              <a:rPr lang="en-US" dirty="0" smtClean="0"/>
              <a:t> </a:t>
            </a:r>
            <a:r>
              <a:rPr lang="en-US" dirty="0"/>
              <a:t>sharp object, knife, needle, clasp, glass</a:t>
            </a:r>
            <a:endParaRPr lang="cs-CZ" dirty="0"/>
          </a:p>
          <a:p>
            <a:r>
              <a:rPr lang="cs-CZ" dirty="0" err="1"/>
              <a:t>High</a:t>
            </a:r>
            <a:r>
              <a:rPr lang="cs-CZ" dirty="0"/>
              <a:t> and </a:t>
            </a:r>
            <a:r>
              <a:rPr lang="cs-CZ" dirty="0" err="1"/>
              <a:t>low</a:t>
            </a:r>
            <a:r>
              <a:rPr lang="cs-CZ" dirty="0"/>
              <a:t> </a:t>
            </a:r>
            <a:r>
              <a:rPr lang="cs-CZ" dirty="0" err="1" smtClean="0"/>
              <a:t>temperatures</a:t>
            </a:r>
            <a:endParaRPr lang="cs-CZ" dirty="0" smtClean="0"/>
          </a:p>
          <a:p>
            <a:r>
              <a:rPr lang="en-US" dirty="0"/>
              <a:t>Risks associated with vertical traffic</a:t>
            </a:r>
            <a:r>
              <a:rPr lang="cs-CZ" dirty="0"/>
              <a:t>,</a:t>
            </a:r>
            <a:r>
              <a:rPr lang="en-US" dirty="0"/>
              <a:t> getting stuck in an elevator, falling down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en-US" dirty="0" smtClean="0"/>
              <a:t>stairs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Prevention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r>
              <a:rPr lang="cs-CZ" dirty="0" err="1" smtClean="0"/>
              <a:t>Anticipate</a:t>
            </a:r>
            <a:r>
              <a:rPr lang="cs-CZ" dirty="0" smtClean="0"/>
              <a:t> </a:t>
            </a:r>
            <a:r>
              <a:rPr lang="cs-CZ" dirty="0" err="1" smtClean="0"/>
              <a:t>danger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r>
              <a:rPr lang="cs-CZ" dirty="0" err="1" smtClean="0"/>
              <a:t>Avoid</a:t>
            </a:r>
            <a:r>
              <a:rPr lang="cs-CZ" dirty="0" smtClean="0"/>
              <a:t> </a:t>
            </a:r>
            <a:r>
              <a:rPr lang="cs-CZ" dirty="0" err="1" smtClean="0"/>
              <a:t>danger</a:t>
            </a:r>
            <a:r>
              <a:rPr lang="cs-CZ" dirty="0" smtClean="0"/>
              <a:t>.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Pád předmětu, nestabilita zařízení</a:t>
            </a:r>
          </a:p>
          <a:p>
            <a:endParaRPr lang="cs-CZ" dirty="0" smtClean="0"/>
          </a:p>
          <a:p>
            <a:r>
              <a:rPr lang="cs-CZ" dirty="0" smtClean="0"/>
              <a:t>Poranění </a:t>
            </a:r>
            <a:r>
              <a:rPr lang="cs-CZ" dirty="0"/>
              <a:t>ostrým </a:t>
            </a:r>
            <a:r>
              <a:rPr lang="cs-CZ" dirty="0" smtClean="0"/>
              <a:t>předmětem, nůž</a:t>
            </a:r>
            <a:r>
              <a:rPr lang="cs-CZ" dirty="0"/>
              <a:t>, jehla, spona, sklo </a:t>
            </a:r>
          </a:p>
          <a:p>
            <a:r>
              <a:rPr lang="cs-CZ" dirty="0"/>
              <a:t>Vysoké a nízké </a:t>
            </a:r>
            <a:r>
              <a:rPr lang="cs-CZ" dirty="0" smtClean="0"/>
              <a:t>teploty</a:t>
            </a:r>
          </a:p>
          <a:p>
            <a:r>
              <a:rPr lang="cs-CZ" dirty="0"/>
              <a:t>Rizika spojená s vertikální dopravou, uvíznutí ve výtahu, pád ze </a:t>
            </a:r>
            <a:r>
              <a:rPr lang="cs-CZ" dirty="0" smtClean="0"/>
              <a:t>schodů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Prevence: </a:t>
            </a:r>
          </a:p>
          <a:p>
            <a:pPr marL="0" indent="0">
              <a:buNone/>
            </a:pPr>
            <a:r>
              <a:rPr lang="cs-CZ" dirty="0" smtClean="0"/>
              <a:t>Předvídejte nebezpečí.</a:t>
            </a:r>
          </a:p>
          <a:p>
            <a:pPr marL="0" indent="0">
              <a:buNone/>
            </a:pPr>
            <a:r>
              <a:rPr lang="cs-CZ" dirty="0" smtClean="0"/>
              <a:t>Vyhněte se nebezpečí.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1123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latin typeface="+mn-lt"/>
              </a:rPr>
              <a:t>Risks of workload, handling of loads </a:t>
            </a:r>
            <a:r>
              <a:rPr lang="cs-CZ" dirty="0">
                <a:latin typeface="+mn-lt"/>
              </a:rPr>
              <a:t/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Rizika pracovní  zátěže, manipulace s břemeny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Working</a:t>
            </a:r>
            <a:r>
              <a:rPr lang="cs-CZ" sz="2400" dirty="0"/>
              <a:t> </a:t>
            </a:r>
            <a:r>
              <a:rPr lang="cs-CZ" sz="2400" dirty="0" err="1" smtClean="0"/>
              <a:t>position</a:t>
            </a:r>
            <a:endParaRPr lang="cs-CZ" sz="2400" dirty="0" smtClean="0"/>
          </a:p>
          <a:p>
            <a:r>
              <a:rPr lang="cs-CZ" sz="2400" dirty="0" err="1"/>
              <a:t>Weight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 smtClean="0"/>
              <a:t>load</a:t>
            </a:r>
            <a:r>
              <a:rPr lang="cs-CZ" sz="2400" dirty="0"/>
              <a:t> </a:t>
            </a:r>
            <a:r>
              <a:rPr lang="cs-CZ" sz="2400" dirty="0" smtClean="0"/>
              <a:t>- limited</a:t>
            </a:r>
          </a:p>
          <a:p>
            <a:pPr marL="0" indent="0">
              <a:buNone/>
            </a:pPr>
            <a:r>
              <a:rPr lang="cs-CZ" sz="2400" dirty="0" smtClean="0"/>
              <a:t>  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males</a:t>
            </a:r>
            <a:r>
              <a:rPr lang="cs-CZ" sz="2400" dirty="0" smtClean="0"/>
              <a:t> </a:t>
            </a:r>
            <a:r>
              <a:rPr lang="cs-CZ" sz="2400" dirty="0"/>
              <a:t>max. 50 </a:t>
            </a:r>
            <a:r>
              <a:rPr lang="cs-CZ" sz="2400" dirty="0" smtClean="0"/>
              <a:t>kg</a:t>
            </a:r>
          </a:p>
          <a:p>
            <a:pPr marL="0" indent="0">
              <a:buNone/>
            </a:pPr>
            <a:r>
              <a:rPr lang="cs-CZ" sz="2400" dirty="0" smtClean="0"/>
              <a:t>   </a:t>
            </a:r>
            <a:r>
              <a:rPr lang="cs-CZ" sz="2400" dirty="0" err="1" smtClean="0"/>
              <a:t>for</a:t>
            </a:r>
            <a:r>
              <a:rPr lang="cs-CZ" sz="2400" dirty="0" smtClean="0"/>
              <a:t> </a:t>
            </a:r>
            <a:r>
              <a:rPr lang="cs-CZ" sz="2400" dirty="0" err="1" smtClean="0"/>
              <a:t>females</a:t>
            </a:r>
            <a:r>
              <a:rPr lang="cs-CZ" sz="2400" dirty="0" smtClean="0"/>
              <a:t> max</a:t>
            </a:r>
            <a:r>
              <a:rPr lang="cs-CZ" sz="2400" dirty="0"/>
              <a:t>. 20 </a:t>
            </a:r>
            <a:r>
              <a:rPr lang="cs-CZ" sz="2400" dirty="0" smtClean="0"/>
              <a:t>kg</a:t>
            </a:r>
          </a:p>
          <a:p>
            <a:r>
              <a:rPr lang="cs-CZ" sz="2400" dirty="0"/>
              <a:t>D</a:t>
            </a:r>
            <a:r>
              <a:rPr lang="en-US" sz="2400" dirty="0" err="1"/>
              <a:t>amage</a:t>
            </a:r>
            <a:r>
              <a:rPr lang="en-US" sz="2400" dirty="0"/>
              <a:t> to the musculoskeletal </a:t>
            </a:r>
            <a:r>
              <a:rPr lang="en-US" sz="2400" dirty="0" smtClean="0"/>
              <a:t>system</a:t>
            </a:r>
            <a:endParaRPr lang="cs-CZ" sz="2400" dirty="0" smtClean="0"/>
          </a:p>
          <a:p>
            <a:r>
              <a:rPr lang="cs-CZ" sz="2400" dirty="0" err="1"/>
              <a:t>Spinal</a:t>
            </a:r>
            <a:r>
              <a:rPr lang="cs-CZ" sz="2400" dirty="0"/>
              <a:t> </a:t>
            </a:r>
            <a:r>
              <a:rPr lang="cs-CZ" sz="2400" dirty="0" err="1" smtClean="0"/>
              <a:t>damage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Prevention</a:t>
            </a:r>
            <a:r>
              <a:rPr lang="cs-CZ" sz="2400" dirty="0" smtClean="0"/>
              <a:t>: </a:t>
            </a:r>
            <a:r>
              <a:rPr lang="cs-CZ" sz="2400" dirty="0" err="1" smtClean="0"/>
              <a:t>Keep</a:t>
            </a:r>
            <a:r>
              <a:rPr lang="en-US" sz="2400" dirty="0" smtClean="0"/>
              <a:t> </a:t>
            </a:r>
            <a:r>
              <a:rPr lang="en-US" sz="2400" dirty="0"/>
              <a:t>safety breaks and weight </a:t>
            </a:r>
            <a:r>
              <a:rPr lang="en-US" sz="2400" dirty="0" smtClean="0"/>
              <a:t>limits</a:t>
            </a:r>
            <a:r>
              <a:rPr lang="cs-CZ" sz="2400" dirty="0" smtClean="0"/>
              <a:t>.</a:t>
            </a:r>
            <a:endParaRPr lang="cs-CZ" sz="2400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Pracovní poloha</a:t>
            </a:r>
          </a:p>
          <a:p>
            <a:r>
              <a:rPr lang="cs-CZ" sz="2400" dirty="0" smtClean="0"/>
              <a:t>Hmotnost břemene - limit</a:t>
            </a:r>
          </a:p>
          <a:p>
            <a:pPr marL="0" indent="0">
              <a:buNone/>
            </a:pPr>
            <a:r>
              <a:rPr lang="cs-CZ" sz="2400" dirty="0" smtClean="0"/>
              <a:t>   pro muže max. 50 kg</a:t>
            </a:r>
          </a:p>
          <a:p>
            <a:pPr marL="0" indent="0">
              <a:buNone/>
            </a:pPr>
            <a:r>
              <a:rPr lang="cs-CZ" sz="2400" dirty="0" smtClean="0"/>
              <a:t>   pro ženy max. 20 kg</a:t>
            </a:r>
          </a:p>
          <a:p>
            <a:r>
              <a:rPr lang="cs-CZ" sz="2400" dirty="0"/>
              <a:t>Poškození pohybového </a:t>
            </a:r>
            <a:r>
              <a:rPr lang="cs-CZ" sz="2400" dirty="0" smtClean="0"/>
              <a:t>aparátu</a:t>
            </a:r>
          </a:p>
          <a:p>
            <a:r>
              <a:rPr lang="cs-CZ" sz="2400" dirty="0" smtClean="0"/>
              <a:t>Poškození páteře</a:t>
            </a:r>
          </a:p>
          <a:p>
            <a:r>
              <a:rPr lang="cs-CZ" sz="2400" dirty="0" smtClean="0"/>
              <a:t>Prevence: </a:t>
            </a:r>
            <a:r>
              <a:rPr lang="cs-CZ" sz="2400" dirty="0"/>
              <a:t>Dodržujte bezpečnostní přestávky a hmotnostní </a:t>
            </a:r>
            <a:r>
              <a:rPr lang="cs-CZ" sz="2400" dirty="0" smtClean="0"/>
              <a:t>limity.</a:t>
            </a:r>
            <a:endParaRPr lang="cs-CZ" sz="24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68133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</a:rPr>
              <a:t>Biological</a:t>
            </a:r>
            <a:r>
              <a:rPr lang="cs-CZ" dirty="0">
                <a:latin typeface="+mn-lt"/>
              </a:rPr>
              <a:t> </a:t>
            </a:r>
            <a:r>
              <a:rPr lang="cs-CZ" dirty="0" smtClean="0">
                <a:latin typeface="+mn-lt"/>
              </a:rPr>
              <a:t>risk			Biologické </a:t>
            </a:r>
            <a:r>
              <a:rPr lang="cs-CZ" dirty="0">
                <a:latin typeface="+mn-lt"/>
              </a:rPr>
              <a:t>riziko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sz="2400" dirty="0"/>
              <a:t>Infection of the organism </a:t>
            </a:r>
            <a:endParaRPr lang="cs-CZ" sz="2400" dirty="0"/>
          </a:p>
          <a:p>
            <a:r>
              <a:rPr lang="en-US" sz="2400" dirty="0"/>
              <a:t>Insects, animals, bacteria, fungi, </a:t>
            </a:r>
            <a:r>
              <a:rPr lang="en-US" sz="2400" dirty="0" smtClean="0"/>
              <a:t>viruses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Prevention</a:t>
            </a:r>
            <a:r>
              <a:rPr lang="cs-CZ" sz="2400" dirty="0" smtClean="0"/>
              <a:t>:</a:t>
            </a:r>
          </a:p>
          <a:p>
            <a:pPr marL="0" indent="0">
              <a:buNone/>
            </a:pPr>
            <a:r>
              <a:rPr lang="cs-CZ" sz="2400" dirty="0" smtClean="0"/>
              <a:t>R</a:t>
            </a:r>
            <a:r>
              <a:rPr lang="en-US" sz="2400" dirty="0" err="1" smtClean="0"/>
              <a:t>ules</a:t>
            </a:r>
            <a:r>
              <a:rPr lang="en-US" sz="2400" dirty="0" smtClean="0"/>
              <a:t> </a:t>
            </a:r>
            <a:r>
              <a:rPr lang="en-US" sz="2400" dirty="0"/>
              <a:t>of </a:t>
            </a:r>
            <a:r>
              <a:rPr lang="en-US" sz="2400" dirty="0" smtClean="0"/>
              <a:t>behavior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H</a:t>
            </a:r>
            <a:r>
              <a:rPr lang="en-US" sz="2400" dirty="0" err="1" smtClean="0"/>
              <a:t>ygiene</a:t>
            </a:r>
            <a:r>
              <a:rPr lang="en-US" sz="2400" dirty="0" smtClean="0"/>
              <a:t> habits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First</a:t>
            </a:r>
            <a:r>
              <a:rPr lang="cs-CZ" sz="2400" dirty="0" smtClean="0"/>
              <a:t> </a:t>
            </a:r>
            <a:r>
              <a:rPr lang="cs-CZ" sz="2400" dirty="0" err="1"/>
              <a:t>aid</a:t>
            </a:r>
            <a:r>
              <a:rPr lang="cs-CZ" sz="2400" dirty="0"/>
              <a:t>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Personal</a:t>
            </a:r>
            <a:r>
              <a:rPr lang="cs-CZ" sz="2400" dirty="0" smtClean="0"/>
              <a:t> </a:t>
            </a:r>
            <a:r>
              <a:rPr lang="cs-CZ" sz="2400" dirty="0" err="1"/>
              <a:t>protective</a:t>
            </a:r>
            <a:r>
              <a:rPr lang="cs-CZ" sz="2400" dirty="0"/>
              <a:t> </a:t>
            </a:r>
            <a:r>
              <a:rPr lang="cs-CZ" sz="2400" dirty="0" err="1"/>
              <a:t>equipment</a:t>
            </a:r>
            <a:r>
              <a:rPr lang="cs-CZ" sz="2400" dirty="0"/>
              <a:t>, </a:t>
            </a:r>
            <a:r>
              <a:rPr lang="cs-CZ" sz="2400" dirty="0" err="1"/>
              <a:t>glove</a:t>
            </a:r>
            <a:r>
              <a:rPr lang="cs-CZ" sz="2400" dirty="0"/>
              <a:t>, </a:t>
            </a:r>
            <a:r>
              <a:rPr lang="cs-CZ" sz="2400" dirty="0" err="1"/>
              <a:t>glasses</a:t>
            </a:r>
            <a:r>
              <a:rPr lang="cs-CZ" sz="2400" dirty="0"/>
              <a:t>, </a:t>
            </a:r>
            <a:r>
              <a:rPr lang="cs-CZ" sz="2400" dirty="0" err="1"/>
              <a:t>work</a:t>
            </a:r>
            <a:r>
              <a:rPr lang="cs-CZ" sz="2400" dirty="0"/>
              <a:t> </a:t>
            </a:r>
            <a:r>
              <a:rPr lang="cs-CZ" sz="2400" dirty="0" err="1"/>
              <a:t>clothing</a:t>
            </a:r>
            <a:r>
              <a:rPr lang="cs-CZ" sz="2400" dirty="0"/>
              <a:t> </a:t>
            </a:r>
          </a:p>
          <a:p>
            <a:pPr marL="0" indent="0">
              <a:buNone/>
            </a:pPr>
            <a:endParaRPr lang="cs-CZ" sz="2400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Napadení organizmu</a:t>
            </a:r>
          </a:p>
          <a:p>
            <a:r>
              <a:rPr lang="cs-CZ" sz="2400" dirty="0"/>
              <a:t>Hmyz, zvířata, bakterie, plísně, </a:t>
            </a:r>
            <a:r>
              <a:rPr lang="cs-CZ" sz="2400" dirty="0" smtClean="0"/>
              <a:t>viry</a:t>
            </a:r>
          </a:p>
          <a:p>
            <a:pPr marL="0" indent="0">
              <a:buNone/>
            </a:pPr>
            <a:r>
              <a:rPr lang="cs-CZ" sz="2400" dirty="0" smtClean="0"/>
              <a:t>Prevence: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Pravidla </a:t>
            </a:r>
            <a:r>
              <a:rPr lang="cs-CZ" sz="2400" dirty="0"/>
              <a:t>chování </a:t>
            </a:r>
          </a:p>
          <a:p>
            <a:pPr marL="0" indent="0">
              <a:buNone/>
            </a:pPr>
            <a:r>
              <a:rPr lang="cs-CZ" sz="2400" dirty="0" smtClean="0"/>
              <a:t>Hygienické návyky</a:t>
            </a:r>
          </a:p>
          <a:p>
            <a:pPr marL="0" indent="0">
              <a:buNone/>
            </a:pPr>
            <a:r>
              <a:rPr lang="cs-CZ" sz="2400" dirty="0" smtClean="0"/>
              <a:t>První </a:t>
            </a:r>
            <a:r>
              <a:rPr lang="cs-CZ" sz="2400" dirty="0" smtClean="0"/>
              <a:t>pomoc</a:t>
            </a:r>
          </a:p>
          <a:p>
            <a:pPr marL="0" indent="0">
              <a:buNone/>
            </a:pPr>
            <a:r>
              <a:rPr lang="cs-CZ" sz="2400"/>
              <a:t>Osobní ochranné pracovní prostředky, rukavice, brýle, pracovní oděv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180904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282829"/>
            <a:ext cx="10515600" cy="1325563"/>
          </a:xfrm>
        </p:spPr>
        <p:txBody>
          <a:bodyPr/>
          <a:lstStyle/>
          <a:p>
            <a:r>
              <a:rPr lang="cs-CZ" dirty="0" err="1" smtClean="0">
                <a:latin typeface="+mn-lt"/>
              </a:rPr>
              <a:t>Risks</a:t>
            </a:r>
            <a:r>
              <a:rPr lang="cs-CZ" dirty="0" smtClean="0">
                <a:latin typeface="+mn-lt"/>
              </a:rPr>
              <a:t> </a:t>
            </a:r>
            <a:r>
              <a:rPr lang="cs-CZ" dirty="0" err="1">
                <a:latin typeface="+mn-lt"/>
              </a:rPr>
              <a:t>of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technical</a:t>
            </a:r>
            <a:r>
              <a:rPr lang="cs-CZ" dirty="0">
                <a:latin typeface="+mn-lt"/>
              </a:rPr>
              <a:t> </a:t>
            </a:r>
            <a:r>
              <a:rPr lang="cs-CZ" dirty="0" err="1">
                <a:latin typeface="+mn-lt"/>
              </a:rPr>
              <a:t>equipment</a:t>
            </a:r>
            <a:r>
              <a:rPr lang="cs-CZ" dirty="0">
                <a:latin typeface="+mn-lt"/>
              </a:rPr>
              <a:t/>
            </a:r>
            <a:br>
              <a:rPr lang="cs-CZ" dirty="0">
                <a:latin typeface="+mn-lt"/>
              </a:rPr>
            </a:br>
            <a:r>
              <a:rPr lang="cs-CZ" dirty="0">
                <a:latin typeface="+mn-lt"/>
              </a:rPr>
              <a:t>Rizika technických zařízení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Device</a:t>
            </a:r>
            <a:r>
              <a:rPr lang="cs-CZ" sz="2400" dirty="0"/>
              <a:t> </a:t>
            </a:r>
            <a:r>
              <a:rPr lang="cs-CZ" sz="2400" dirty="0" err="1" smtClean="0"/>
              <a:t>malfunction</a:t>
            </a:r>
            <a:endParaRPr lang="cs-CZ" sz="2400" dirty="0" smtClean="0"/>
          </a:p>
          <a:p>
            <a:r>
              <a:rPr lang="cs-CZ" sz="2400" dirty="0" err="1"/>
              <a:t>Operator</a:t>
            </a:r>
            <a:r>
              <a:rPr lang="cs-CZ" sz="2400" dirty="0"/>
              <a:t> </a:t>
            </a:r>
            <a:r>
              <a:rPr lang="cs-CZ" sz="2400" dirty="0" err="1" smtClean="0"/>
              <a:t>error</a:t>
            </a:r>
            <a:endParaRPr lang="cs-CZ" sz="2400" dirty="0" smtClean="0"/>
          </a:p>
          <a:p>
            <a:r>
              <a:rPr lang="cs-CZ" sz="2400" dirty="0" err="1" smtClean="0"/>
              <a:t>Breakdown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Equipment</a:t>
            </a:r>
            <a:r>
              <a:rPr lang="cs-CZ" sz="2400" dirty="0" smtClean="0"/>
              <a:t>: </a:t>
            </a:r>
            <a:r>
              <a:rPr lang="cs-CZ" sz="2400" dirty="0" err="1" smtClean="0"/>
              <a:t>electric</a:t>
            </a:r>
            <a:r>
              <a:rPr lang="cs-CZ" sz="2400" dirty="0"/>
              <a:t>, </a:t>
            </a:r>
            <a:r>
              <a:rPr lang="cs-CZ" sz="2400" dirty="0" err="1"/>
              <a:t>pressure</a:t>
            </a:r>
            <a:r>
              <a:rPr lang="cs-CZ" sz="2400" dirty="0"/>
              <a:t>, </a:t>
            </a:r>
            <a:r>
              <a:rPr lang="cs-CZ" sz="2400" dirty="0" err="1"/>
              <a:t>gas</a:t>
            </a:r>
            <a:r>
              <a:rPr lang="cs-CZ" sz="2400" dirty="0"/>
              <a:t>, lifting 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Prevention</a:t>
            </a:r>
            <a:r>
              <a:rPr lang="cs-CZ" sz="2400" dirty="0" smtClean="0"/>
              <a:t>: </a:t>
            </a:r>
            <a:r>
              <a:rPr lang="cs-CZ" sz="2400" dirty="0" err="1"/>
              <a:t>k</a:t>
            </a:r>
            <a:r>
              <a:rPr lang="cs-CZ" sz="2400" dirty="0" err="1" smtClean="0"/>
              <a:t>nowledge</a:t>
            </a:r>
            <a:r>
              <a:rPr lang="cs-CZ" sz="2400" dirty="0" smtClean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 smtClean="0"/>
              <a:t>manual</a:t>
            </a:r>
            <a:r>
              <a:rPr lang="cs-CZ" sz="2400" dirty="0" smtClean="0"/>
              <a:t>, </a:t>
            </a:r>
            <a:r>
              <a:rPr lang="cs-CZ" sz="2400" dirty="0" err="1"/>
              <a:t>r</a:t>
            </a:r>
            <a:r>
              <a:rPr lang="cs-CZ" sz="2400" dirty="0" err="1" smtClean="0"/>
              <a:t>egular</a:t>
            </a:r>
            <a:r>
              <a:rPr lang="cs-CZ" sz="2400" dirty="0" smtClean="0"/>
              <a:t> </a:t>
            </a:r>
            <a:r>
              <a:rPr lang="cs-CZ" sz="2400" dirty="0" err="1" smtClean="0"/>
              <a:t>checking</a:t>
            </a:r>
            <a:r>
              <a:rPr lang="cs-CZ" sz="2400" dirty="0" smtClean="0"/>
              <a:t>, </a:t>
            </a:r>
            <a:r>
              <a:rPr lang="cs-CZ" sz="2400" dirty="0" err="1" smtClean="0"/>
              <a:t>training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/>
              <a:t>Závada zařízení </a:t>
            </a:r>
          </a:p>
          <a:p>
            <a:r>
              <a:rPr lang="cs-CZ" sz="2400" dirty="0" smtClean="0"/>
              <a:t>Chyba </a:t>
            </a:r>
            <a:r>
              <a:rPr lang="cs-CZ" sz="2400" dirty="0"/>
              <a:t>obsluhy </a:t>
            </a:r>
          </a:p>
          <a:p>
            <a:r>
              <a:rPr lang="cs-CZ" sz="2400" dirty="0" smtClean="0"/>
              <a:t>Havárie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Zařízení: elektrická, tlaková, plynová, zdvihací</a:t>
            </a:r>
          </a:p>
          <a:p>
            <a:pPr marL="0" indent="0">
              <a:buNone/>
            </a:pPr>
            <a:r>
              <a:rPr lang="cs-CZ" sz="2400" dirty="0" smtClean="0"/>
              <a:t>Prevence: znalost návodu, pravidelné kontroly, </a:t>
            </a:r>
            <a:r>
              <a:rPr lang="cs-CZ" sz="2400" dirty="0" smtClean="0"/>
              <a:t>školení, 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0216518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latin typeface="+mn-lt"/>
              </a:rPr>
              <a:t>Chemical</a:t>
            </a:r>
            <a:r>
              <a:rPr lang="cs-CZ" dirty="0" smtClean="0">
                <a:latin typeface="+mn-lt"/>
              </a:rPr>
              <a:t> </a:t>
            </a:r>
            <a:r>
              <a:rPr lang="cs-CZ" dirty="0">
                <a:latin typeface="+mn-lt"/>
              </a:rPr>
              <a:t>and </a:t>
            </a:r>
            <a:r>
              <a:rPr lang="cs-CZ" dirty="0" err="1">
                <a:latin typeface="+mn-lt"/>
              </a:rPr>
              <a:t>toxic</a:t>
            </a:r>
            <a:r>
              <a:rPr lang="cs-CZ" dirty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substances</a:t>
            </a:r>
            <a:r>
              <a:rPr lang="cs-CZ" dirty="0" smtClean="0">
                <a:latin typeface="+mn-lt"/>
              </a:rPr>
              <a:t/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Chemické a toxické látky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err="1" smtClean="0"/>
              <a:t>Risks</a:t>
            </a:r>
            <a:r>
              <a:rPr lang="cs-CZ" sz="2400" dirty="0" smtClean="0"/>
              <a:t>:</a:t>
            </a:r>
          </a:p>
          <a:p>
            <a:r>
              <a:rPr lang="cs-CZ" sz="2400" dirty="0" err="1" smtClean="0"/>
              <a:t>Poisoning</a:t>
            </a:r>
            <a:r>
              <a:rPr lang="cs-CZ" sz="2400" dirty="0"/>
              <a:t>, </a:t>
            </a:r>
            <a:r>
              <a:rPr lang="cs-CZ" sz="2400" dirty="0" smtClean="0"/>
              <a:t>acid </a:t>
            </a:r>
            <a:r>
              <a:rPr lang="cs-CZ" sz="2400" dirty="0" err="1" smtClean="0"/>
              <a:t>burns</a:t>
            </a:r>
            <a:r>
              <a:rPr lang="cs-CZ" sz="2400" dirty="0"/>
              <a:t>, </a:t>
            </a:r>
            <a:r>
              <a:rPr lang="cs-CZ" sz="2400" dirty="0" err="1" smtClean="0"/>
              <a:t>irritation</a:t>
            </a:r>
            <a:endParaRPr lang="cs-CZ" sz="2400" dirty="0" smtClean="0"/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err="1" smtClean="0"/>
              <a:t>Prevention</a:t>
            </a:r>
            <a:r>
              <a:rPr lang="cs-CZ" sz="2400" dirty="0" smtClean="0"/>
              <a:t>:</a:t>
            </a:r>
          </a:p>
          <a:p>
            <a:r>
              <a:rPr lang="cs-CZ" sz="2400" dirty="0" err="1" smtClean="0"/>
              <a:t>Rules</a:t>
            </a:r>
            <a:r>
              <a:rPr lang="cs-CZ" sz="2400" dirty="0" smtClean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good</a:t>
            </a:r>
            <a:r>
              <a:rPr lang="cs-CZ" sz="2400" dirty="0"/>
              <a:t> </a:t>
            </a:r>
            <a:r>
              <a:rPr lang="cs-CZ" sz="2400" dirty="0" err="1" smtClean="0"/>
              <a:t>practice</a:t>
            </a:r>
            <a:endParaRPr lang="cs-CZ" sz="2400" dirty="0" smtClean="0"/>
          </a:p>
          <a:p>
            <a:r>
              <a:rPr lang="cs-CZ" sz="2400" dirty="0" err="1"/>
              <a:t>Safety</a:t>
            </a:r>
            <a:r>
              <a:rPr lang="cs-CZ" sz="2400" dirty="0"/>
              <a:t> </a:t>
            </a:r>
            <a:r>
              <a:rPr lang="cs-CZ" sz="2400" dirty="0" smtClean="0"/>
              <a:t>data </a:t>
            </a:r>
            <a:r>
              <a:rPr lang="cs-CZ" sz="2400" dirty="0" err="1" smtClean="0"/>
              <a:t>sheet</a:t>
            </a:r>
            <a:r>
              <a:rPr lang="cs-CZ" sz="2400" dirty="0" smtClean="0"/>
              <a:t> (SDS)</a:t>
            </a:r>
          </a:p>
          <a:p>
            <a:r>
              <a:rPr lang="cs-CZ" sz="2400" dirty="0" err="1" smtClean="0"/>
              <a:t>First</a:t>
            </a:r>
            <a:r>
              <a:rPr lang="cs-CZ" sz="2400" dirty="0" smtClean="0"/>
              <a:t> </a:t>
            </a:r>
            <a:r>
              <a:rPr lang="cs-CZ" sz="2400" dirty="0" err="1" smtClean="0"/>
              <a:t>aid</a:t>
            </a:r>
            <a:r>
              <a:rPr lang="cs-CZ" sz="2400" dirty="0" smtClean="0"/>
              <a:t> </a:t>
            </a:r>
          </a:p>
          <a:p>
            <a:r>
              <a:rPr lang="cs-CZ" sz="2400" dirty="0" err="1" smtClean="0"/>
              <a:t>Personal</a:t>
            </a:r>
            <a:r>
              <a:rPr lang="cs-CZ" sz="2400" dirty="0" smtClean="0"/>
              <a:t> </a:t>
            </a:r>
            <a:r>
              <a:rPr lang="cs-CZ" sz="2400" dirty="0" err="1"/>
              <a:t>protective</a:t>
            </a:r>
            <a:r>
              <a:rPr lang="cs-CZ" sz="2400" dirty="0"/>
              <a:t> </a:t>
            </a:r>
            <a:r>
              <a:rPr lang="cs-CZ" sz="2400" dirty="0" err="1"/>
              <a:t>equipment</a:t>
            </a:r>
            <a:r>
              <a:rPr lang="cs-CZ" sz="2400" dirty="0" smtClean="0"/>
              <a:t>,</a:t>
            </a:r>
          </a:p>
          <a:p>
            <a:pPr marL="0" indent="0">
              <a:buNone/>
            </a:pPr>
            <a:r>
              <a:rPr lang="cs-CZ" sz="2400" dirty="0"/>
              <a:t> </a:t>
            </a:r>
            <a:r>
              <a:rPr lang="cs-CZ" sz="2400" dirty="0" smtClean="0"/>
              <a:t>  </a:t>
            </a:r>
            <a:r>
              <a:rPr lang="cs-CZ" sz="2400" dirty="0" err="1" smtClean="0"/>
              <a:t>glove</a:t>
            </a:r>
            <a:r>
              <a:rPr lang="cs-CZ" sz="2400" dirty="0"/>
              <a:t>, </a:t>
            </a:r>
            <a:r>
              <a:rPr lang="cs-CZ" sz="2400" dirty="0" err="1"/>
              <a:t>glasses</a:t>
            </a:r>
            <a:r>
              <a:rPr lang="cs-CZ" sz="2400" dirty="0"/>
              <a:t>, </a:t>
            </a:r>
            <a:r>
              <a:rPr lang="cs-CZ" sz="2400" dirty="0" err="1"/>
              <a:t>work</a:t>
            </a:r>
            <a:r>
              <a:rPr lang="cs-CZ" sz="2400" dirty="0"/>
              <a:t> </a:t>
            </a:r>
            <a:r>
              <a:rPr lang="cs-CZ" sz="2400" dirty="0" err="1"/>
              <a:t>clothing</a:t>
            </a:r>
            <a:r>
              <a:rPr lang="cs-CZ" sz="2400" dirty="0"/>
              <a:t> </a:t>
            </a:r>
          </a:p>
          <a:p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 smtClean="0"/>
              <a:t>Rizika:</a:t>
            </a:r>
          </a:p>
          <a:p>
            <a:r>
              <a:rPr lang="cs-CZ" sz="2400" dirty="0" smtClean="0"/>
              <a:t>Otrava, poleptání, podráždění</a:t>
            </a:r>
          </a:p>
          <a:p>
            <a:pPr marL="0" indent="0">
              <a:buNone/>
            </a:pP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Prevence:</a:t>
            </a:r>
            <a:endParaRPr lang="cs-CZ" sz="2400" dirty="0"/>
          </a:p>
          <a:p>
            <a:r>
              <a:rPr lang="cs-CZ" sz="2400" dirty="0" smtClean="0"/>
              <a:t>Pravidla správného postupu</a:t>
            </a:r>
          </a:p>
          <a:p>
            <a:r>
              <a:rPr lang="cs-CZ" sz="2400" dirty="0" smtClean="0"/>
              <a:t>Bezpečnostní list</a:t>
            </a:r>
          </a:p>
          <a:p>
            <a:r>
              <a:rPr lang="cs-CZ" sz="2400" dirty="0" smtClean="0"/>
              <a:t>První </a:t>
            </a:r>
            <a:r>
              <a:rPr lang="cs-CZ" sz="2400" dirty="0" smtClean="0"/>
              <a:t>pomoc</a:t>
            </a:r>
          </a:p>
          <a:p>
            <a:r>
              <a:rPr lang="cs-CZ" sz="2400" dirty="0" smtClean="0"/>
              <a:t>Osobní </a:t>
            </a:r>
            <a:r>
              <a:rPr lang="cs-CZ" sz="2400" dirty="0"/>
              <a:t>ochranné pracovní prostředky, rukavice, brýle, pracovní oděv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4600046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>
                <a:latin typeface="+mn-lt"/>
              </a:rPr>
              <a:t>Emergency</a:t>
            </a:r>
            <a:r>
              <a:rPr lang="cs-CZ" dirty="0">
                <a:latin typeface="+mn-lt"/>
              </a:rPr>
              <a:t> </a:t>
            </a:r>
            <a:r>
              <a:rPr lang="cs-CZ" dirty="0" err="1" smtClean="0">
                <a:latin typeface="+mn-lt"/>
              </a:rPr>
              <a:t>procedures</a:t>
            </a:r>
            <a:r>
              <a:rPr lang="cs-CZ" dirty="0" smtClean="0">
                <a:latin typeface="+mn-lt"/>
              </a:rPr>
              <a:t/>
            </a:r>
            <a:br>
              <a:rPr lang="cs-CZ" dirty="0" smtClean="0">
                <a:latin typeface="+mn-lt"/>
              </a:rPr>
            </a:br>
            <a:r>
              <a:rPr lang="cs-CZ" dirty="0" smtClean="0">
                <a:latin typeface="+mn-lt"/>
              </a:rPr>
              <a:t>Postupy v mimořádných situacích</a:t>
            </a: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cs-CZ" sz="2400" dirty="0" err="1"/>
              <a:t>Technological</a:t>
            </a:r>
            <a:r>
              <a:rPr lang="cs-CZ" sz="2400" dirty="0"/>
              <a:t> </a:t>
            </a:r>
            <a:r>
              <a:rPr lang="cs-CZ" sz="2400" dirty="0" err="1" smtClean="0"/>
              <a:t>breakdown</a:t>
            </a:r>
            <a:endParaRPr lang="cs-CZ" sz="2400" dirty="0" smtClean="0"/>
          </a:p>
          <a:p>
            <a:r>
              <a:rPr lang="cs-CZ" sz="2400" dirty="0" smtClean="0"/>
              <a:t>D</a:t>
            </a:r>
            <a:r>
              <a:rPr lang="en-US" sz="2400" dirty="0" smtClean="0"/>
              <a:t>anger </a:t>
            </a:r>
            <a:r>
              <a:rPr lang="en-US" sz="2400" dirty="0"/>
              <a:t>to persons in the </a:t>
            </a:r>
            <a:r>
              <a:rPr lang="en-US" sz="2400" dirty="0" smtClean="0"/>
              <a:t>building</a:t>
            </a:r>
            <a:endParaRPr lang="cs-CZ" sz="2400" dirty="0" smtClean="0"/>
          </a:p>
          <a:p>
            <a:r>
              <a:rPr lang="cs-CZ" sz="2400" dirty="0" smtClean="0"/>
              <a:t>Long term </a:t>
            </a:r>
            <a:r>
              <a:rPr lang="cs-CZ" sz="2400" dirty="0" err="1" smtClean="0"/>
              <a:t>blackout</a:t>
            </a:r>
            <a:endParaRPr lang="cs-CZ" sz="2400" dirty="0" smtClean="0"/>
          </a:p>
          <a:p>
            <a:r>
              <a:rPr lang="cs-CZ" sz="2400" dirty="0" err="1" smtClean="0"/>
              <a:t>Declaration</a:t>
            </a:r>
            <a:r>
              <a:rPr lang="cs-CZ" sz="2400" dirty="0" smtClean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 smtClean="0"/>
              <a:t>crisis</a:t>
            </a:r>
            <a:r>
              <a:rPr lang="cs-CZ" sz="2400" dirty="0" smtClean="0"/>
              <a:t> </a:t>
            </a:r>
            <a:r>
              <a:rPr lang="cs-CZ" sz="2400" dirty="0" err="1" smtClean="0"/>
              <a:t>situation</a:t>
            </a:r>
            <a:endParaRPr lang="cs-CZ" sz="2400" dirty="0" smtClean="0"/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err="1" smtClean="0"/>
              <a:t>Prevention</a:t>
            </a:r>
            <a:r>
              <a:rPr lang="cs-CZ" sz="2400" dirty="0" smtClean="0"/>
              <a:t>:</a:t>
            </a:r>
          </a:p>
          <a:p>
            <a:r>
              <a:rPr lang="en-US" sz="2400" dirty="0"/>
              <a:t>Knowledge of emergency procedures, crisis </a:t>
            </a:r>
            <a:r>
              <a:rPr lang="cs-CZ" sz="2400" dirty="0" err="1" smtClean="0"/>
              <a:t>alert</a:t>
            </a:r>
            <a:r>
              <a:rPr lang="en-US" sz="2400" dirty="0" smtClean="0"/>
              <a:t>ness</a:t>
            </a:r>
            <a:endParaRPr lang="cs-CZ" sz="2400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Technologická havárie</a:t>
            </a:r>
          </a:p>
          <a:p>
            <a:r>
              <a:rPr lang="cs-CZ" sz="2400" dirty="0" smtClean="0"/>
              <a:t>Nebezpečí pro osoby v budově</a:t>
            </a:r>
          </a:p>
          <a:p>
            <a:r>
              <a:rPr lang="cs-CZ" sz="2400" dirty="0" smtClean="0"/>
              <a:t>Dlouhodobý výpadek energií</a:t>
            </a:r>
          </a:p>
          <a:p>
            <a:r>
              <a:rPr lang="cs-CZ" sz="2400" dirty="0" smtClean="0"/>
              <a:t>Vyhlášení krizového stavu</a:t>
            </a:r>
          </a:p>
          <a:p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Prevence:</a:t>
            </a:r>
          </a:p>
          <a:p>
            <a:r>
              <a:rPr lang="cs-CZ" sz="2400" dirty="0" smtClean="0"/>
              <a:t>Znalost postupů v mimořádných situacích, krizová připravenost</a:t>
            </a:r>
          </a:p>
        </p:txBody>
      </p:sp>
    </p:spTree>
    <p:extLst>
      <p:ext uri="{BB962C8B-B14F-4D97-AF65-F5344CB8AC3E}">
        <p14:creationId xmlns:p14="http://schemas.microsoft.com/office/powerpoint/2010/main" val="3113577346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926</TotalTime>
  <Words>1374</Words>
  <Application>Microsoft Office PowerPoint</Application>
  <PresentationFormat>Širokoúhlá obrazovka</PresentationFormat>
  <Paragraphs>213</Paragraphs>
  <Slides>18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22" baseType="lpstr">
      <vt:lpstr>Arial</vt:lpstr>
      <vt:lpstr>Calibri</vt:lpstr>
      <vt:lpstr>Calibri Light</vt:lpstr>
      <vt:lpstr>Motiv Office</vt:lpstr>
      <vt:lpstr>ŠKOLENÍ  - TRAINING</vt:lpstr>
      <vt:lpstr>Labour Code  -  Zákoník práce</vt:lpstr>
      <vt:lpstr>Risks - sidewalks, stairways, roads, Rizika - chodníky, schodiště, silnice</vt:lpstr>
      <vt:lpstr>Risks of internal space Rizika vnitřního prostoru</vt:lpstr>
      <vt:lpstr>Risks of workload, handling of loads  Rizika pracovní  zátěže, manipulace s břemeny </vt:lpstr>
      <vt:lpstr>Biological risk   Biologické riziko</vt:lpstr>
      <vt:lpstr>Risks of technical equipment Rizika technických zařízení</vt:lpstr>
      <vt:lpstr>Chemical and toxic substances Chemické a toxické látky</vt:lpstr>
      <vt:lpstr>Emergency procedures Postupy v mimořádných situacích</vt:lpstr>
      <vt:lpstr>Fire Protection Act  Zákon o požární ochraně</vt:lpstr>
      <vt:lpstr>Responsibilities - Povinnosti</vt:lpstr>
      <vt:lpstr>Fire hazard - Požární nebezpečí</vt:lpstr>
      <vt:lpstr>Fire Protection Regulations  - Požární řád</vt:lpstr>
      <vt:lpstr>Fire Alarm Guidelines  Požární poplachové směrnice</vt:lpstr>
      <vt:lpstr>Fire Evacuation Plan - Požární evakuační plán</vt:lpstr>
      <vt:lpstr>Special requirements for the operation of technical equipment Zvláštní požadavky na provoz a obsluhu techniky</vt:lpstr>
      <vt:lpstr>Night time – reduced traffic  Noční doba – snížený provoz</vt:lpstr>
      <vt:lpstr> Fire safety equipment Prostředky požární ochrany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Bezpečnost a ochrana zdraví Požární ochrana</dc:title>
  <dc:creator>Vořech Jan</dc:creator>
  <cp:lastModifiedBy>Vořech Jan</cp:lastModifiedBy>
  <cp:revision>97</cp:revision>
  <dcterms:created xsi:type="dcterms:W3CDTF">2019-06-18T04:47:33Z</dcterms:created>
  <dcterms:modified xsi:type="dcterms:W3CDTF">2020-07-01T09:01:36Z</dcterms:modified>
</cp:coreProperties>
</file>