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97" r:id="rId3"/>
    <p:sldId id="272" r:id="rId4"/>
    <p:sldId id="261" r:id="rId5"/>
    <p:sldId id="265" r:id="rId6"/>
    <p:sldId id="271" r:id="rId7"/>
    <p:sldId id="299" r:id="rId8"/>
    <p:sldId id="262" r:id="rId9"/>
    <p:sldId id="309" r:id="rId10"/>
    <p:sldId id="300" r:id="rId11"/>
    <p:sldId id="273" r:id="rId12"/>
    <p:sldId id="301" r:id="rId13"/>
    <p:sldId id="295" r:id="rId14"/>
  </p:sldIdLst>
  <p:sldSz cx="12192000" cy="6858000"/>
  <p:notesSz cx="6858000" cy="9144000"/>
  <p:custDataLst>
    <p:tags r:id="rId16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22D40"/>
    <a:srgbClr val="00365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10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16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F0213A-84A9-4374-9235-E18A454D90CE}" type="datetimeFigureOut">
              <a:rPr lang="cs-CZ" smtClean="0"/>
              <a:t>09.04.2024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CEB8FF8-27F4-4618-A7B9-F4CEF624797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92377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Obesity is a chronic, progressive and relapsing disease with a rising global prevalence associated with increased morbidity and mortality and reduced quality of life.</a:t>
            </a:r>
            <a:endParaRPr lang="cs-CZ" dirty="0"/>
          </a:p>
          <a:p>
            <a:r>
              <a:rPr lang="en-GB" dirty="0"/>
              <a:t>Treatment of obesity requires a comprehensive medical approach that includes behavioural interventions, pharmacotherapy and bariatric surgery. The degree of weight loss with all approaches is highly heterogeneous, and long-term weight maintenance remains challenging.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3AA7036-12E3-43A1-99DF-A993FC394883}" type="slidenum">
              <a:rPr lang="cs-CZ" smtClean="0"/>
              <a:t>10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80337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Recent insights into the complex pathophysiology of obesity have increased our understanding of intervenable targets for pharmacotherapies to treat obesity and improve weight-related cardiometabolic complications, namely, type 2 diabetes, hyperlipidaemia and hypertension. As a result, novel potent therapies have emerged, such as </a:t>
            </a:r>
            <a:r>
              <a:rPr lang="en-GB" dirty="0" err="1"/>
              <a:t>semaglutide</a:t>
            </a:r>
            <a:r>
              <a:rPr lang="en-GB" dirty="0"/>
              <a:t>, a glucagon-like peptide-1 receptor agonist (GLP-1RA) recently approved for the treatment of obesity.  </a:t>
            </a: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3AA7036-12E3-43A1-99DF-A993FC394883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0239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9B5D81E-92FD-44EB-B1F0-F66677D49F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B44E755-D1B0-4BE7-B945-2D3661BFFB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B0BCED4-AE74-4BD0-AA24-AFF9FD736D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0BAA-1197-4D5C-AD0B-46F25EC07537}" type="datetimeFigureOut">
              <a:rPr lang="cs-CZ" smtClean="0"/>
              <a:t>09.04.2024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FE109948-CC6E-47B6-967A-61F7B05164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F2FDB4E-AB4D-44B8-8E15-1633C4841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FA59-EFA5-4BA8-A7E4-F1286D393D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17718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424FCD8-1D98-49FB-9C29-5326A0628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7A12063-6E4B-4B00-88E4-7438F31FBA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F58C774-856A-47FF-896F-98C257E8F9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0BAA-1197-4D5C-AD0B-46F25EC07537}" type="datetimeFigureOut">
              <a:rPr lang="cs-CZ" smtClean="0"/>
              <a:t>09.04.2024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DC184B33-BF41-4D54-9E5F-C2FD2E6D20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85AB55-F87B-4ACB-8265-2A21F1629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FA59-EFA5-4BA8-A7E4-F1286D393D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10951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5FC23A3-A589-4ED5-A9EA-D22B748DDE3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977BCD0C-5B77-4C59-B983-C48FCFE60B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E66363D-EA9F-4284-9403-C815005E6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0BAA-1197-4D5C-AD0B-46F25EC07537}" type="datetimeFigureOut">
              <a:rPr lang="cs-CZ" smtClean="0"/>
              <a:t>09.04.2024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19E18EA-CC7A-4D22-B5FD-606E7713D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D241FE5E-F7EA-43C1-AD4E-B2597EDF4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FA59-EFA5-4BA8-A7E4-F1286D393D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33114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4A7E13-1DF8-440D-92A9-35FABE9822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4D37AD8-70BB-480F-9126-6DE6D6494C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BFEF962-A9A0-4AF4-BF47-F404CD7F3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0BAA-1197-4D5C-AD0B-46F25EC07537}" type="datetimeFigureOut">
              <a:rPr lang="cs-CZ" smtClean="0"/>
              <a:t>09.04.2024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661417AE-E525-4046-A67C-040A21D11B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54E6F0B-4D8E-4349-B051-5BCF420EE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FA59-EFA5-4BA8-A7E4-F1286D393D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7176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3F8099-F5ED-4D74-9C10-BBC710034B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4C9560AC-0F28-4D78-A779-2023E7F4A1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8311766-E764-400F-B7DF-06B969D19C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0BAA-1197-4D5C-AD0B-46F25EC07537}" type="datetimeFigureOut">
              <a:rPr lang="cs-CZ" smtClean="0"/>
              <a:t>09.04.2024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2E5CFFA3-7387-425C-86B4-F920A3012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7ACB7F7-AF89-4255-A05D-B7D1B74F5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FA59-EFA5-4BA8-A7E4-F1286D393D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01257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47342F8-EACE-4E1C-BCDF-896114668F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AEF4EA09-5979-4DEE-B9A3-A0FF3058B01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1AA795E3-DD5D-49B9-8294-DE09F6E84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5FF35CC4-2AE5-4523-A29E-7B04D1511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0BAA-1197-4D5C-AD0B-46F25EC07537}" type="datetimeFigureOut">
              <a:rPr lang="cs-CZ" smtClean="0"/>
              <a:t>09.04.2024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1BD3A66D-01EE-4B02-8E93-3BCFF1DFD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B28774E-1D49-4943-9885-47229E5DCB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FA59-EFA5-4BA8-A7E4-F1286D393D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5875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D9CC549-475D-4848-AA6B-B39D158A3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4570390-10DA-401D-8580-2ABFE8FC0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38142ED0-5AA4-4011-873D-57090235D77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F0C63ED-780F-44C5-A23B-07E52C18BC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49524B3D-E67B-4F4C-8349-015569E8BD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D0690971-523C-4B31-8B2C-1C258AFE87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0BAA-1197-4D5C-AD0B-46F25EC07537}" type="datetimeFigureOut">
              <a:rPr lang="cs-CZ" smtClean="0"/>
              <a:t>09.04.2024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0AE780D2-4388-4D9E-A55E-5CC064889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EA7BA798-1905-4A5A-A91F-3C5008327E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FA59-EFA5-4BA8-A7E4-F1286D393D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73724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541D2E-693B-4B42-A4FC-E045016D35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0FF98959-E175-4DDE-9C3B-07BAB66E8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0BAA-1197-4D5C-AD0B-46F25EC07537}" type="datetimeFigureOut">
              <a:rPr lang="cs-CZ" smtClean="0"/>
              <a:t>09.04.2024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FA398BD-1AC9-4295-8ABB-F60A3D7A95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8FC809B-A7B0-4F16-8BAC-DF2BFA5377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FA59-EFA5-4BA8-A7E4-F1286D393D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577529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BB2C0177-5940-4394-A237-94B80A42B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0BAA-1197-4D5C-AD0B-46F25EC07537}" type="datetimeFigureOut">
              <a:rPr lang="cs-CZ" smtClean="0"/>
              <a:t>09.04.2024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7C57916F-AE85-4B11-8CD2-DD8E149506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A4DDE38-0B8E-4D53-B750-975C04393F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FA59-EFA5-4BA8-A7E4-F1286D393D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5444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C36B88-F0E4-4E19-91CD-3531A2E7BE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19A16F0-16B8-4148-8E3C-3DC2515BD2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8088FE5E-3E8C-464C-A87F-D0C1070EB4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D074FA7-A820-40D8-A865-8FFCDFDF41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0BAA-1197-4D5C-AD0B-46F25EC07537}" type="datetimeFigureOut">
              <a:rPr lang="cs-CZ" smtClean="0"/>
              <a:t>09.04.2024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D4CF253-B3EF-473D-AED5-107DF4DBB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D2AD4B03-507E-4655-A28D-766E93705E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FA59-EFA5-4BA8-A7E4-F1286D393D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22189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A4247E-4EF2-491E-AF4A-3AB61C80B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05B6F986-D2E3-404E-BD25-8BB3BA820DC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>
            <a:extLst>
              <a:ext uri="{FF2B5EF4-FFF2-40B4-BE49-F238E27FC236}">
                <a16:creationId xmlns:a16="http://schemas.microsoft.com/office/drawing/2014/main" id="{E7B77B62-4320-421F-9F18-B2B71F3213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3672359-34A8-452A-88ED-6B72DD9348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30BAA-1197-4D5C-AD0B-46F25EC07537}" type="datetimeFigureOut">
              <a:rPr lang="cs-CZ" smtClean="0"/>
              <a:t>09.04.2024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C2DDE618-5EAC-469D-B10B-AACE8D3A9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967E5F3-B956-48A4-BE32-176FEBC200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AFFA59-EFA5-4BA8-A7E4-F1286D393D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89411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2CB95A77-E58C-437D-A7E3-E2FDF2463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BBBB1B29-6077-4F1C-80F3-2FCF3D962F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75817A8-F507-4A6A-9B5D-15CD327DBD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830BAA-1197-4D5C-AD0B-46F25EC07537}" type="datetimeFigureOut">
              <a:rPr lang="cs-CZ" smtClean="0"/>
              <a:t>09.04.2024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90CD148-279C-447E-890A-50307F06A69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5D274AB-A5B8-454E-BEFA-8C2A1BC4B5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AFFA59-EFA5-4BA8-A7E4-F1286D393D6A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391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7" Type="http://schemas.openxmlformats.org/officeDocument/2006/relationships/image" Target="../media/image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Obrázek 28">
            <a:extLst>
              <a:ext uri="{FF2B5EF4-FFF2-40B4-BE49-F238E27FC236}">
                <a16:creationId xmlns:a16="http://schemas.microsoft.com/office/drawing/2014/main" id="{611116A5-E5F8-41C7-AB5E-EF9D5A76C07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18" y="0"/>
            <a:ext cx="1260207" cy="6858000"/>
          </a:xfrm>
          <a:prstGeom prst="rect">
            <a:avLst/>
          </a:prstGeom>
        </p:spPr>
      </p:pic>
      <p:sp>
        <p:nvSpPr>
          <p:cNvPr id="9" name="Obdélník 8">
            <a:extLst>
              <a:ext uri="{FF2B5EF4-FFF2-40B4-BE49-F238E27FC236}">
                <a16:creationId xmlns:a16="http://schemas.microsoft.com/office/drawing/2014/main" id="{04DFE649-5EF4-4BEE-B827-3EA1CA546974}"/>
              </a:ext>
            </a:extLst>
          </p:cNvPr>
          <p:cNvSpPr/>
          <p:nvPr/>
        </p:nvSpPr>
        <p:spPr>
          <a:xfrm>
            <a:off x="1006521" y="3132161"/>
            <a:ext cx="1378425" cy="145533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26EECD54-8FD4-450E-BA25-1FA46C41100A}"/>
              </a:ext>
            </a:extLst>
          </p:cNvPr>
          <p:cNvSpPr txBox="1">
            <a:spLocks/>
          </p:cNvSpPr>
          <p:nvPr/>
        </p:nvSpPr>
        <p:spPr>
          <a:xfrm>
            <a:off x="926810" y="3854245"/>
            <a:ext cx="2059673" cy="99699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12000" dirty="0" smtClean="0">
                <a:solidFill>
                  <a:srgbClr val="D22D40"/>
                </a:solidFill>
                <a:latin typeface="Gill Sans MT Condensed" panose="020B0506020104020203" pitchFamily="34" charset="-18"/>
              </a:rPr>
              <a:t>61.</a:t>
            </a:r>
            <a:endParaRPr lang="cs-CZ" sz="12000" baseline="30000" dirty="0">
              <a:solidFill>
                <a:srgbClr val="D22D40"/>
              </a:solidFill>
              <a:latin typeface="Gill Sans MT Condensed" panose="020B0506020104020203" pitchFamily="34" charset="-18"/>
            </a:endParaRPr>
          </a:p>
        </p:txBody>
      </p:sp>
      <p:sp>
        <p:nvSpPr>
          <p:cNvPr id="14" name="Nadpis 1">
            <a:extLst>
              <a:ext uri="{FF2B5EF4-FFF2-40B4-BE49-F238E27FC236}">
                <a16:creationId xmlns:a16="http://schemas.microsoft.com/office/drawing/2014/main" id="{5087F0BD-2E57-4237-A258-889BBD5971F7}"/>
              </a:ext>
            </a:extLst>
          </p:cNvPr>
          <p:cNvSpPr txBox="1">
            <a:spLocks/>
          </p:cNvSpPr>
          <p:nvPr/>
        </p:nvSpPr>
        <p:spPr>
          <a:xfrm>
            <a:off x="2986483" y="3502966"/>
            <a:ext cx="7468991" cy="702558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4800" dirty="0" smtClean="0">
                <a:solidFill>
                  <a:srgbClr val="003657"/>
                </a:solidFill>
                <a:latin typeface="Gill Sans MT Condensed" panose="020B0506020104020203" pitchFamily="34" charset="-18"/>
              </a:rPr>
              <a:t>STUDENT´S </a:t>
            </a:r>
            <a:r>
              <a:rPr lang="cs-CZ" sz="4800" dirty="0">
                <a:solidFill>
                  <a:srgbClr val="003657"/>
                </a:solidFill>
                <a:latin typeface="Gill Sans MT Condensed" panose="020B0506020104020203" pitchFamily="34" charset="-18"/>
              </a:rPr>
              <a:t>SCIENTIFIC CONFERENCE</a:t>
            </a:r>
          </a:p>
        </p:txBody>
      </p:sp>
      <p:sp>
        <p:nvSpPr>
          <p:cNvPr id="22" name="Nadpis 1">
            <a:extLst>
              <a:ext uri="{FF2B5EF4-FFF2-40B4-BE49-F238E27FC236}">
                <a16:creationId xmlns:a16="http://schemas.microsoft.com/office/drawing/2014/main" id="{5E7C86C1-3B43-4B3A-9886-68AC813248AC}"/>
              </a:ext>
            </a:extLst>
          </p:cNvPr>
          <p:cNvSpPr txBox="1">
            <a:spLocks/>
          </p:cNvSpPr>
          <p:nvPr/>
        </p:nvSpPr>
        <p:spPr>
          <a:xfrm>
            <a:off x="566702" y="3700575"/>
            <a:ext cx="173838" cy="917740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2500"/>
              </a:lnSpc>
            </a:pPr>
            <a:r>
              <a:rPr lang="cs-CZ" sz="2600" dirty="0">
                <a:solidFill>
                  <a:srgbClr val="003657"/>
                </a:solidFill>
                <a:latin typeface="Gill Sans MT Condensed" panose="020B0506020104020203" pitchFamily="34" charset="-18"/>
              </a:rPr>
              <a:t> 2024</a:t>
            </a:r>
          </a:p>
        </p:txBody>
      </p:sp>
      <p:sp>
        <p:nvSpPr>
          <p:cNvPr id="25" name="Nadpis 24">
            <a:extLst>
              <a:ext uri="{FF2B5EF4-FFF2-40B4-BE49-F238E27FC236}">
                <a16:creationId xmlns:a16="http://schemas.microsoft.com/office/drawing/2014/main" id="{C6788C6E-9CEA-4A06-8632-85F98F46EC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673878" y="5573323"/>
            <a:ext cx="7468991" cy="727254"/>
          </a:xfrm>
        </p:spPr>
        <p:txBody>
          <a:bodyPr>
            <a:noAutofit/>
          </a:bodyPr>
          <a:lstStyle/>
          <a:p>
            <a:pPr algn="l"/>
            <a:r>
              <a:rPr lang="cs-CZ" sz="2400" dirty="0" err="1" smtClean="0">
                <a:solidFill>
                  <a:srgbClr val="D22D40"/>
                </a:solidFill>
                <a:latin typeface="Gill Sans MT Condensed" panose="020B0506020104020203" pitchFamily="34" charset="-18"/>
              </a:rPr>
              <a:t>Title</a:t>
            </a:r>
            <a:r>
              <a:rPr lang="cs-CZ" sz="2400" dirty="0" smtClean="0">
                <a:solidFill>
                  <a:srgbClr val="D22D40"/>
                </a:solidFill>
                <a:latin typeface="Gill Sans MT Condensed" panose="020B0506020104020203" pitchFamily="34" charset="-18"/>
              </a:rPr>
              <a:t> </a:t>
            </a:r>
            <a:r>
              <a:rPr lang="cs-CZ" sz="2400" dirty="0">
                <a:solidFill>
                  <a:srgbClr val="D22D40"/>
                </a:solidFill>
                <a:latin typeface="Gill Sans MT Condensed" panose="020B0506020104020203" pitchFamily="34" charset="-18"/>
              </a:rPr>
              <a:t>xxxxxxxxxxxxxxxxxxxxxxxxxxxxxxxxxxxxxxxxxxxxxxxxxxxxxxxxxxxxxxxx</a:t>
            </a:r>
            <a:br>
              <a:rPr lang="cs-CZ" sz="2400" dirty="0">
                <a:solidFill>
                  <a:srgbClr val="D22D40"/>
                </a:solidFill>
                <a:latin typeface="Gill Sans MT Condensed" panose="020B0506020104020203" pitchFamily="34" charset="-18"/>
              </a:rPr>
            </a:br>
            <a:r>
              <a:rPr lang="cs-CZ" sz="2400" dirty="0">
                <a:solidFill>
                  <a:srgbClr val="D22D40"/>
                </a:solidFill>
                <a:latin typeface="Gill Sans MT Condensed" panose="020B0506020104020203" pitchFamily="34" charset="-18"/>
              </a:rPr>
              <a:t>xxxxxxxxxxxxxxxxxxxxxxxxxxxxxxxxxxxxxxxxxxxxxxxxxxxxxxxxxxxxxxxxxxxxxx</a:t>
            </a:r>
            <a:br>
              <a:rPr lang="cs-CZ" sz="2400" dirty="0">
                <a:solidFill>
                  <a:srgbClr val="D22D40"/>
                </a:solidFill>
                <a:latin typeface="Gill Sans MT Condensed" panose="020B0506020104020203" pitchFamily="34" charset="-18"/>
              </a:rPr>
            </a:br>
            <a:r>
              <a:rPr lang="cs-CZ" sz="2400" dirty="0" err="1" smtClean="0">
                <a:solidFill>
                  <a:srgbClr val="D22D40"/>
                </a:solidFill>
                <a:latin typeface="Gill Sans MT Condensed" panose="020B0506020104020203" pitchFamily="34" charset="-18"/>
              </a:rPr>
              <a:t>Speaker´s</a:t>
            </a:r>
            <a:r>
              <a:rPr lang="cs-CZ" sz="2400" dirty="0" smtClean="0">
                <a:solidFill>
                  <a:srgbClr val="D22D40"/>
                </a:solidFill>
                <a:latin typeface="Gill Sans MT Condensed" panose="020B0506020104020203" pitchFamily="34" charset="-18"/>
              </a:rPr>
              <a:t> </a:t>
            </a:r>
            <a:r>
              <a:rPr lang="cs-CZ" sz="2400" dirty="0" err="1" smtClean="0">
                <a:solidFill>
                  <a:srgbClr val="D22D40"/>
                </a:solidFill>
                <a:latin typeface="Gill Sans MT Condensed" panose="020B0506020104020203" pitchFamily="34" charset="-18"/>
              </a:rPr>
              <a:t>name</a:t>
            </a:r>
            <a:endParaRPr lang="cs-CZ" sz="2400" dirty="0">
              <a:solidFill>
                <a:srgbClr val="D22D40"/>
              </a:solidFill>
              <a:latin typeface="Gill Sans MT Condensed" panose="020B0506020104020203" pitchFamily="34" charset="-18"/>
            </a:endParaRPr>
          </a:p>
        </p:txBody>
      </p:sp>
      <p:pic>
        <p:nvPicPr>
          <p:cNvPr id="10" name="Obrázek 9"/>
          <p:cNvPicPr/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9611" y="326072"/>
            <a:ext cx="2901315" cy="71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43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7008E15D-50E9-4018-B899-A602BA5C6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892" y="2980943"/>
            <a:ext cx="3150399" cy="628568"/>
          </a:xfrm>
          <a:solidFill>
            <a:schemeClr val="bg1">
              <a:alpha val="0"/>
            </a:schemeClr>
          </a:solidFill>
        </p:spPr>
        <p:txBody>
          <a:bodyPr>
            <a:noAutofit/>
          </a:bodyPr>
          <a:lstStyle/>
          <a:p>
            <a:r>
              <a:rPr lang="cs-CZ" sz="5000" dirty="0" smtClean="0">
                <a:solidFill>
                  <a:srgbClr val="003657"/>
                </a:solidFill>
                <a:latin typeface="Gill Sans MT Condensed" panose="020B0506020104020203" pitchFamily="34" charset="-18"/>
              </a:rPr>
              <a:t>USING </a:t>
            </a:r>
            <a:br>
              <a:rPr lang="cs-CZ" sz="5000" dirty="0" smtClean="0">
                <a:solidFill>
                  <a:srgbClr val="003657"/>
                </a:solidFill>
                <a:latin typeface="Gill Sans MT Condensed" panose="020B0506020104020203" pitchFamily="34" charset="-18"/>
              </a:rPr>
            </a:br>
            <a:r>
              <a:rPr lang="cs-CZ" sz="5000" dirty="0" smtClean="0">
                <a:solidFill>
                  <a:srgbClr val="003657"/>
                </a:solidFill>
                <a:latin typeface="Gill Sans MT Condensed" panose="020B0506020104020203" pitchFamily="34" charset="-18"/>
              </a:rPr>
              <a:t>A DIAGRAM</a:t>
            </a:r>
            <a:endParaRPr lang="cs-CZ" sz="5000" dirty="0">
              <a:solidFill>
                <a:srgbClr val="003657"/>
              </a:solidFill>
              <a:latin typeface="Gill Sans MT Condensed" panose="020B0506020104020203" pitchFamily="34" charset="-18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0884E840-1555-4DA7-83BC-ED31A354F128}"/>
              </a:ext>
            </a:extLst>
          </p:cNvPr>
          <p:cNvSpPr txBox="1">
            <a:spLocks/>
          </p:cNvSpPr>
          <p:nvPr/>
        </p:nvSpPr>
        <p:spPr>
          <a:xfrm>
            <a:off x="690957" y="1813116"/>
            <a:ext cx="721894" cy="715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50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5832AE08-76E6-46F4-BE2A-269CC05F377C}"/>
              </a:ext>
            </a:extLst>
          </p:cNvPr>
          <p:cNvSpPr txBox="1"/>
          <p:nvPr/>
        </p:nvSpPr>
        <p:spPr>
          <a:xfrm>
            <a:off x="631892" y="4270957"/>
            <a:ext cx="57481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buNone/>
              <a:defRPr sz="1400">
                <a:solidFill>
                  <a:schemeClr val="bg1"/>
                </a:solidFill>
                <a:latin typeface="Bahnschrift Light Condensed" panose="020B0502040204020203" pitchFamily="34" charset="0"/>
              </a:defRPr>
            </a:lvl1pPr>
          </a:lstStyle>
          <a:p>
            <a:r>
              <a:rPr lang="en-US" sz="1800" dirty="0" smtClean="0">
                <a:solidFill>
                  <a:srgbClr val="003657"/>
                </a:solidFill>
                <a:latin typeface="Gill Sans MT Condensed" panose="020B0506020104020203" pitchFamily="34" charset="-18"/>
                <a:cs typeface="Arial" panose="020B0604020202020204" pitchFamily="34" charset="0"/>
              </a:rPr>
              <a:t>If you don´t insert data via a diagram tool, you may use the rectangle shape as on this slide. The text can be changed.</a:t>
            </a:r>
          </a:p>
          <a:p>
            <a:r>
              <a:rPr lang="en-US" sz="1800" dirty="0" smtClean="0">
                <a:solidFill>
                  <a:srgbClr val="003657"/>
                </a:solidFill>
                <a:latin typeface="Gill Sans MT Condensed" panose="020B0506020104020203" pitchFamily="34" charset="-18"/>
                <a:cs typeface="Arial" panose="020B0604020202020204" pitchFamily="34" charset="0"/>
              </a:rPr>
              <a:t>On this slide we used animations, which go with the diagram.</a:t>
            </a:r>
            <a:endParaRPr lang="en-US" dirty="0">
              <a:solidFill>
                <a:srgbClr val="003657"/>
              </a:solidFill>
              <a:latin typeface="Gill Sans MT Condensed" panose="020B0506020104020203" pitchFamily="34" charset="-18"/>
              <a:cs typeface="Arial" panose="020B0604020202020204" pitchFamily="34" charset="0"/>
            </a:endParaRP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5DA07D67-490D-49C6-98CF-70B146C114C8}"/>
              </a:ext>
            </a:extLst>
          </p:cNvPr>
          <p:cNvSpPr txBox="1"/>
          <p:nvPr/>
        </p:nvSpPr>
        <p:spPr>
          <a:xfrm>
            <a:off x="6962369" y="2224946"/>
            <a:ext cx="29501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buNone/>
              <a:defRPr sz="1400">
                <a:solidFill>
                  <a:schemeClr val="bg1"/>
                </a:solidFill>
                <a:latin typeface="Bahnschrift Light Condensed" panose="020B0502040204020203" pitchFamily="34" charset="0"/>
              </a:defRPr>
            </a:lvl1pPr>
          </a:lstStyle>
          <a:p>
            <a:pPr algn="ctr"/>
            <a:r>
              <a:rPr lang="cs-CZ" sz="1800" dirty="0">
                <a:solidFill>
                  <a:schemeClr val="tx1"/>
                </a:solidFill>
                <a:latin typeface="Gill Sans MT Condensed" panose="020B0506020104020203" pitchFamily="34" charset="-18"/>
              </a:rPr>
              <a:t>BEHAVIOURAL INTERVENTIONS</a:t>
            </a:r>
          </a:p>
        </p:txBody>
      </p:sp>
      <p:grpSp>
        <p:nvGrpSpPr>
          <p:cNvPr id="2" name="Skupina 1">
            <a:extLst>
              <a:ext uri="{FF2B5EF4-FFF2-40B4-BE49-F238E27FC236}">
                <a16:creationId xmlns:a16="http://schemas.microsoft.com/office/drawing/2014/main" id="{86B25AD4-1CD8-4F54-A622-5C0AC6613BC7}"/>
              </a:ext>
            </a:extLst>
          </p:cNvPr>
          <p:cNvGrpSpPr/>
          <p:nvPr/>
        </p:nvGrpSpPr>
        <p:grpSpPr>
          <a:xfrm>
            <a:off x="7370618" y="2689030"/>
            <a:ext cx="1537856" cy="646331"/>
            <a:chOff x="2438400" y="4422236"/>
            <a:chExt cx="1537856" cy="646331"/>
          </a:xfrm>
        </p:grpSpPr>
        <p:sp>
          <p:nvSpPr>
            <p:cNvPr id="18" name="Obdélník 17">
              <a:extLst>
                <a:ext uri="{FF2B5EF4-FFF2-40B4-BE49-F238E27FC236}">
                  <a16:creationId xmlns:a16="http://schemas.microsoft.com/office/drawing/2014/main" id="{9C5C3E30-C661-43C0-B1E5-EBD0D2845CAA}"/>
                </a:ext>
              </a:extLst>
            </p:cNvPr>
            <p:cNvSpPr/>
            <p:nvPr/>
          </p:nvSpPr>
          <p:spPr>
            <a:xfrm>
              <a:off x="2438400" y="4445112"/>
              <a:ext cx="1537856" cy="623455"/>
            </a:xfrm>
            <a:prstGeom prst="rect">
              <a:avLst/>
            </a:prstGeom>
            <a:solidFill>
              <a:srgbClr val="00365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21" name="TextovéPole 20">
              <a:extLst>
                <a:ext uri="{FF2B5EF4-FFF2-40B4-BE49-F238E27FC236}">
                  <a16:creationId xmlns:a16="http://schemas.microsoft.com/office/drawing/2014/main" id="{F222F885-9A77-4EEA-BD24-C779D74AC3B1}"/>
                </a:ext>
              </a:extLst>
            </p:cNvPr>
            <p:cNvSpPr txBox="1"/>
            <p:nvPr/>
          </p:nvSpPr>
          <p:spPr>
            <a:xfrm>
              <a:off x="2542308" y="4422236"/>
              <a:ext cx="13767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>
                <a:buNone/>
                <a:defRPr sz="1400">
                  <a:solidFill>
                    <a:schemeClr val="bg1"/>
                  </a:solidFill>
                  <a:latin typeface="Bahnschrift Light Condensed" panose="020B0502040204020203" pitchFamily="34" charset="0"/>
                </a:defRPr>
              </a:lvl1pPr>
            </a:lstStyle>
            <a:p>
              <a:pPr algn="ctr"/>
              <a:r>
                <a:rPr lang="cs-CZ" sz="1800" dirty="0" err="1">
                  <a:latin typeface="Gill Sans MT Condensed" panose="020B0506020104020203" pitchFamily="34" charset="-18"/>
                </a:rPr>
                <a:t>psychological</a:t>
              </a:r>
              <a:r>
                <a:rPr lang="cs-CZ" sz="1800" dirty="0">
                  <a:latin typeface="Gill Sans MT Condensed" panose="020B0506020104020203" pitchFamily="34" charset="-18"/>
                </a:rPr>
                <a:t> support</a:t>
              </a:r>
            </a:p>
          </p:txBody>
        </p:sp>
      </p:grpSp>
      <p:grpSp>
        <p:nvGrpSpPr>
          <p:cNvPr id="3" name="Skupina 2">
            <a:extLst>
              <a:ext uri="{FF2B5EF4-FFF2-40B4-BE49-F238E27FC236}">
                <a16:creationId xmlns:a16="http://schemas.microsoft.com/office/drawing/2014/main" id="{21B8FD45-5423-405F-AA87-C06A78891CB1}"/>
              </a:ext>
            </a:extLst>
          </p:cNvPr>
          <p:cNvGrpSpPr/>
          <p:nvPr/>
        </p:nvGrpSpPr>
        <p:grpSpPr>
          <a:xfrm>
            <a:off x="9047019" y="2707394"/>
            <a:ext cx="1537856" cy="646331"/>
            <a:chOff x="8735292" y="1114318"/>
            <a:chExt cx="1537856" cy="646331"/>
          </a:xfrm>
        </p:grpSpPr>
        <p:sp>
          <p:nvSpPr>
            <p:cNvPr id="22" name="Obdélník 21">
              <a:extLst>
                <a:ext uri="{FF2B5EF4-FFF2-40B4-BE49-F238E27FC236}">
                  <a16:creationId xmlns:a16="http://schemas.microsoft.com/office/drawing/2014/main" id="{651307F1-9C50-42BD-AA89-1D6B85DAC895}"/>
                </a:ext>
              </a:extLst>
            </p:cNvPr>
            <p:cNvSpPr/>
            <p:nvPr/>
          </p:nvSpPr>
          <p:spPr>
            <a:xfrm>
              <a:off x="8735292" y="1118830"/>
              <a:ext cx="1537856" cy="623455"/>
            </a:xfrm>
            <a:prstGeom prst="rect">
              <a:avLst/>
            </a:prstGeom>
            <a:solidFill>
              <a:srgbClr val="00365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23" name="TextovéPole 22">
              <a:extLst>
                <a:ext uri="{FF2B5EF4-FFF2-40B4-BE49-F238E27FC236}">
                  <a16:creationId xmlns:a16="http://schemas.microsoft.com/office/drawing/2014/main" id="{84062008-D5AC-49A4-8E88-3C9133DEA665}"/>
                </a:ext>
              </a:extLst>
            </p:cNvPr>
            <p:cNvSpPr txBox="1"/>
            <p:nvPr/>
          </p:nvSpPr>
          <p:spPr>
            <a:xfrm>
              <a:off x="8815822" y="1114318"/>
              <a:ext cx="137679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>
                <a:buNone/>
                <a:defRPr sz="1400">
                  <a:solidFill>
                    <a:schemeClr val="bg1"/>
                  </a:solidFill>
                  <a:latin typeface="Bahnschrift Light Condensed" panose="020B0502040204020203" pitchFamily="34" charset="0"/>
                </a:defRPr>
              </a:lvl1pPr>
            </a:lstStyle>
            <a:p>
              <a:pPr algn="ctr"/>
              <a:r>
                <a:rPr lang="cs-CZ" sz="1800" dirty="0" err="1">
                  <a:latin typeface="Gill Sans MT Condensed" panose="020B0506020104020203" pitchFamily="34" charset="-18"/>
                </a:rPr>
                <a:t>dietary</a:t>
              </a:r>
              <a:r>
                <a:rPr lang="cs-CZ" sz="1800" dirty="0">
                  <a:latin typeface="Gill Sans MT Condensed" panose="020B0506020104020203" pitchFamily="34" charset="-18"/>
                </a:rPr>
                <a:t> management</a:t>
              </a:r>
            </a:p>
          </p:txBody>
        </p:sp>
      </p:grpSp>
      <p:grpSp>
        <p:nvGrpSpPr>
          <p:cNvPr id="9" name="Skupina 8">
            <a:extLst>
              <a:ext uri="{FF2B5EF4-FFF2-40B4-BE49-F238E27FC236}">
                <a16:creationId xmlns:a16="http://schemas.microsoft.com/office/drawing/2014/main" id="{2C0118D8-FEA1-4AF5-BE54-AD130E5D145A}"/>
              </a:ext>
            </a:extLst>
          </p:cNvPr>
          <p:cNvGrpSpPr/>
          <p:nvPr/>
        </p:nvGrpSpPr>
        <p:grpSpPr>
          <a:xfrm>
            <a:off x="7370618" y="3475460"/>
            <a:ext cx="1621547" cy="646331"/>
            <a:chOff x="7058891" y="1882384"/>
            <a:chExt cx="1621547" cy="646331"/>
          </a:xfrm>
        </p:grpSpPr>
        <p:sp>
          <p:nvSpPr>
            <p:cNvPr id="28" name="Obdélník 27">
              <a:extLst>
                <a:ext uri="{FF2B5EF4-FFF2-40B4-BE49-F238E27FC236}">
                  <a16:creationId xmlns:a16="http://schemas.microsoft.com/office/drawing/2014/main" id="{6D31353C-0780-4CFE-A905-B6467741ED73}"/>
                </a:ext>
              </a:extLst>
            </p:cNvPr>
            <p:cNvSpPr/>
            <p:nvPr/>
          </p:nvSpPr>
          <p:spPr>
            <a:xfrm>
              <a:off x="7058891" y="1882386"/>
              <a:ext cx="1537856" cy="623455"/>
            </a:xfrm>
            <a:prstGeom prst="rect">
              <a:avLst/>
            </a:prstGeom>
            <a:solidFill>
              <a:srgbClr val="003657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solidFill>
                  <a:schemeClr val="tx1"/>
                </a:solidFill>
              </a:endParaRPr>
            </a:p>
          </p:txBody>
        </p:sp>
        <p:sp>
          <p:nvSpPr>
            <p:cNvPr id="29" name="TextovéPole 28">
              <a:extLst>
                <a:ext uri="{FF2B5EF4-FFF2-40B4-BE49-F238E27FC236}">
                  <a16:creationId xmlns:a16="http://schemas.microsoft.com/office/drawing/2014/main" id="{86317F8D-4AB4-4DD5-B000-3DF9F0FA4958}"/>
                </a:ext>
              </a:extLst>
            </p:cNvPr>
            <p:cNvSpPr txBox="1"/>
            <p:nvPr/>
          </p:nvSpPr>
          <p:spPr>
            <a:xfrm>
              <a:off x="7058891" y="1882384"/>
              <a:ext cx="162154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cs-CZ"/>
              </a:defPPr>
              <a:lvl1pPr>
                <a:buNone/>
                <a:defRPr sz="1400">
                  <a:solidFill>
                    <a:schemeClr val="bg1"/>
                  </a:solidFill>
                  <a:latin typeface="Bahnschrift Light Condensed" panose="020B0502040204020203" pitchFamily="34" charset="0"/>
                </a:defRPr>
              </a:lvl1pPr>
            </a:lstStyle>
            <a:p>
              <a:pPr algn="ctr"/>
              <a:r>
                <a:rPr lang="cs-CZ" sz="1800" dirty="0" err="1">
                  <a:latin typeface="Gill Sans MT Condensed" panose="020B0506020104020203" pitchFamily="34" charset="-18"/>
                </a:rPr>
                <a:t>physical</a:t>
              </a:r>
              <a:r>
                <a:rPr lang="cs-CZ" sz="1800" dirty="0">
                  <a:latin typeface="Gill Sans MT Condensed" panose="020B0506020104020203" pitchFamily="34" charset="-18"/>
                </a:rPr>
                <a:t> </a:t>
              </a:r>
              <a:r>
                <a:rPr lang="cs-CZ" sz="1800" dirty="0" err="1">
                  <a:latin typeface="Gill Sans MT Condensed" panose="020B0506020104020203" pitchFamily="34" charset="-18"/>
                </a:rPr>
                <a:t>activity</a:t>
              </a:r>
              <a:r>
                <a:rPr lang="cs-CZ" sz="1800" dirty="0">
                  <a:latin typeface="Gill Sans MT Condensed" panose="020B0506020104020203" pitchFamily="34" charset="-18"/>
                </a:rPr>
                <a:t> </a:t>
              </a:r>
              <a:r>
                <a:rPr lang="cs-CZ" sz="1800" dirty="0" err="1">
                  <a:latin typeface="Gill Sans MT Condensed" panose="020B0506020104020203" pitchFamily="34" charset="-18"/>
                </a:rPr>
                <a:t>counseling</a:t>
              </a:r>
              <a:endParaRPr lang="cs-CZ" sz="1800" dirty="0">
                <a:latin typeface="Gill Sans MT Condensed" panose="020B0506020104020203" pitchFamily="34" charset="-18"/>
              </a:endParaRPr>
            </a:p>
          </p:txBody>
        </p:sp>
      </p:grpSp>
      <p:sp>
        <p:nvSpPr>
          <p:cNvPr id="30" name="TextovéPole 29">
            <a:extLst>
              <a:ext uri="{FF2B5EF4-FFF2-40B4-BE49-F238E27FC236}">
                <a16:creationId xmlns:a16="http://schemas.microsoft.com/office/drawing/2014/main" id="{D3BE6BBC-D536-420D-831A-A85551FB135F}"/>
              </a:ext>
            </a:extLst>
          </p:cNvPr>
          <p:cNvSpPr txBox="1"/>
          <p:nvPr/>
        </p:nvSpPr>
        <p:spPr>
          <a:xfrm>
            <a:off x="9213631" y="3441733"/>
            <a:ext cx="11992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buNone/>
              <a:defRPr sz="1400">
                <a:solidFill>
                  <a:schemeClr val="bg1"/>
                </a:solidFill>
                <a:latin typeface="Bahnschrift Light Condensed" panose="020B0502040204020203" pitchFamily="34" charset="0"/>
              </a:defRPr>
            </a:lvl1pPr>
          </a:lstStyle>
          <a:p>
            <a:pPr algn="ctr"/>
            <a:r>
              <a:rPr lang="cs-CZ" sz="1800" dirty="0" err="1">
                <a:solidFill>
                  <a:srgbClr val="003657"/>
                </a:solidFill>
                <a:latin typeface="Gill Sans MT Condensed" panose="020B0506020104020203" pitchFamily="34" charset="-18"/>
              </a:rPr>
              <a:t>drug</a:t>
            </a:r>
            <a:endParaRPr lang="cs-CZ" sz="1800" dirty="0">
              <a:solidFill>
                <a:srgbClr val="003657"/>
              </a:solidFill>
              <a:latin typeface="Gill Sans MT Condensed" panose="020B0506020104020203" pitchFamily="34" charset="-18"/>
            </a:endParaRPr>
          </a:p>
          <a:p>
            <a:pPr algn="ctr"/>
            <a:r>
              <a:rPr lang="cs-CZ" sz="1800" dirty="0">
                <a:solidFill>
                  <a:srgbClr val="003657"/>
                </a:solidFill>
                <a:latin typeface="Gill Sans MT Condensed" panose="020B0506020104020203" pitchFamily="34" charset="-18"/>
              </a:rPr>
              <a:t>management</a:t>
            </a:r>
          </a:p>
        </p:txBody>
      </p:sp>
      <p:sp>
        <p:nvSpPr>
          <p:cNvPr id="31" name="Obdélník 30">
            <a:extLst>
              <a:ext uri="{FF2B5EF4-FFF2-40B4-BE49-F238E27FC236}">
                <a16:creationId xmlns:a16="http://schemas.microsoft.com/office/drawing/2014/main" id="{65EFEF96-D3CC-4661-8F9F-9A8B6274A646}"/>
              </a:ext>
            </a:extLst>
          </p:cNvPr>
          <p:cNvSpPr/>
          <p:nvPr/>
        </p:nvSpPr>
        <p:spPr>
          <a:xfrm>
            <a:off x="9044346" y="3475460"/>
            <a:ext cx="1537856" cy="6234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32" name="TextovéPole 31">
            <a:extLst>
              <a:ext uri="{FF2B5EF4-FFF2-40B4-BE49-F238E27FC236}">
                <a16:creationId xmlns:a16="http://schemas.microsoft.com/office/drawing/2014/main" id="{B5C98E2D-3ECE-469D-8646-7638AFC1F14E}"/>
              </a:ext>
            </a:extLst>
          </p:cNvPr>
          <p:cNvSpPr txBox="1"/>
          <p:nvPr/>
        </p:nvSpPr>
        <p:spPr>
          <a:xfrm>
            <a:off x="9007039" y="4270957"/>
            <a:ext cx="162062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buNone/>
              <a:defRPr sz="1400">
                <a:solidFill>
                  <a:schemeClr val="bg1"/>
                </a:solidFill>
                <a:latin typeface="Bahnschrift Light Condensed" panose="020B0502040204020203" pitchFamily="34" charset="0"/>
              </a:defRPr>
            </a:lvl1pPr>
          </a:lstStyle>
          <a:p>
            <a:pPr algn="ctr"/>
            <a:r>
              <a:rPr lang="cs-CZ" sz="1800" dirty="0" err="1">
                <a:solidFill>
                  <a:srgbClr val="003657"/>
                </a:solidFill>
                <a:latin typeface="Gill Sans MT Condensed" panose="020B0506020104020203" pitchFamily="34" charset="-18"/>
              </a:rPr>
              <a:t>metabolic</a:t>
            </a:r>
            <a:r>
              <a:rPr lang="cs-CZ" sz="1800" dirty="0">
                <a:solidFill>
                  <a:srgbClr val="003657"/>
                </a:solidFill>
                <a:latin typeface="Gill Sans MT Condensed" panose="020B0506020104020203" pitchFamily="34" charset="-18"/>
              </a:rPr>
              <a:t> </a:t>
            </a:r>
            <a:r>
              <a:rPr lang="cs-CZ" sz="1800" dirty="0" err="1">
                <a:solidFill>
                  <a:srgbClr val="003657"/>
                </a:solidFill>
                <a:latin typeface="Gill Sans MT Condensed" panose="020B0506020104020203" pitchFamily="34" charset="-18"/>
              </a:rPr>
              <a:t>bariatric</a:t>
            </a:r>
            <a:r>
              <a:rPr lang="cs-CZ" sz="1800" dirty="0">
                <a:solidFill>
                  <a:srgbClr val="003657"/>
                </a:solidFill>
                <a:latin typeface="Gill Sans MT Condensed" panose="020B0506020104020203" pitchFamily="34" charset="-18"/>
              </a:rPr>
              <a:t> </a:t>
            </a:r>
            <a:r>
              <a:rPr lang="cs-CZ" sz="1800" dirty="0" err="1">
                <a:solidFill>
                  <a:srgbClr val="003657"/>
                </a:solidFill>
                <a:latin typeface="Gill Sans MT Condensed" panose="020B0506020104020203" pitchFamily="34" charset="-18"/>
              </a:rPr>
              <a:t>surgery</a:t>
            </a:r>
            <a:endParaRPr lang="cs-CZ" sz="1800" dirty="0">
              <a:solidFill>
                <a:srgbClr val="003657"/>
              </a:solidFill>
              <a:latin typeface="Gill Sans MT Condensed" panose="020B0506020104020203" pitchFamily="34" charset="-18"/>
            </a:endParaRPr>
          </a:p>
        </p:txBody>
      </p:sp>
      <p:sp>
        <p:nvSpPr>
          <p:cNvPr id="33" name="Obdélník 32">
            <a:extLst>
              <a:ext uri="{FF2B5EF4-FFF2-40B4-BE49-F238E27FC236}">
                <a16:creationId xmlns:a16="http://schemas.microsoft.com/office/drawing/2014/main" id="{5D208145-905C-4131-9214-83B42B29A009}"/>
              </a:ext>
            </a:extLst>
          </p:cNvPr>
          <p:cNvSpPr/>
          <p:nvPr/>
        </p:nvSpPr>
        <p:spPr>
          <a:xfrm>
            <a:off x="9044346" y="4284180"/>
            <a:ext cx="1537856" cy="62345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tx1"/>
              </a:solidFill>
              <a:latin typeface="Gill Sans MT Condensed" panose="020B0506020104020203" pitchFamily="34" charset="-18"/>
            </a:endParaRPr>
          </a:p>
        </p:txBody>
      </p:sp>
      <p:pic>
        <p:nvPicPr>
          <p:cNvPr id="25" name="Obrázek 24">
            <a:extLst>
              <a:ext uri="{FF2B5EF4-FFF2-40B4-BE49-F238E27FC236}">
                <a16:creationId xmlns:a16="http://schemas.microsoft.com/office/drawing/2014/main" id="{BD9374BB-B2C7-4991-B1D6-2AFAE7E4803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92" y="1"/>
            <a:ext cx="663773" cy="2412694"/>
          </a:xfrm>
          <a:prstGeom prst="rect">
            <a:avLst/>
          </a:prstGeom>
        </p:spPr>
      </p:pic>
      <p:sp>
        <p:nvSpPr>
          <p:cNvPr id="26" name="Nadpis 1">
            <a:extLst>
              <a:ext uri="{FF2B5EF4-FFF2-40B4-BE49-F238E27FC236}">
                <a16:creationId xmlns:a16="http://schemas.microsoft.com/office/drawing/2014/main" id="{C3CFC09A-EA26-4756-8CF6-253C5875D1F1}"/>
              </a:ext>
            </a:extLst>
          </p:cNvPr>
          <p:cNvSpPr txBox="1">
            <a:spLocks/>
          </p:cNvSpPr>
          <p:nvPr/>
        </p:nvSpPr>
        <p:spPr>
          <a:xfrm>
            <a:off x="728792" y="1407319"/>
            <a:ext cx="663773" cy="6119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900" dirty="0">
                <a:solidFill>
                  <a:srgbClr val="003657"/>
                </a:solidFill>
                <a:latin typeface="Gill Sans MT Condensed" panose="020B0506020104020203" pitchFamily="34" charset="-18"/>
              </a:rPr>
              <a:t>03</a:t>
            </a:r>
          </a:p>
        </p:txBody>
      </p:sp>
    </p:spTree>
    <p:extLst>
      <p:ext uri="{BB962C8B-B14F-4D97-AF65-F5344CB8AC3E}">
        <p14:creationId xmlns:p14="http://schemas.microsoft.com/office/powerpoint/2010/main" val="4016689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7008E15D-50E9-4018-B899-A602BA5C6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8432" y="3334234"/>
            <a:ext cx="3981277" cy="628568"/>
          </a:xfrm>
          <a:solidFill>
            <a:schemeClr val="bg1">
              <a:alpha val="50000"/>
            </a:schemeClr>
          </a:solidFill>
        </p:spPr>
        <p:txBody>
          <a:bodyPr>
            <a:noAutofit/>
          </a:bodyPr>
          <a:lstStyle/>
          <a:p>
            <a:r>
              <a:rPr lang="cs-CZ" sz="5000" dirty="0" smtClean="0">
                <a:solidFill>
                  <a:srgbClr val="003657"/>
                </a:solidFill>
                <a:latin typeface="Gill Sans MT Condensed" panose="020B0506020104020203" pitchFamily="34" charset="-18"/>
              </a:rPr>
              <a:t>TABLE ON LIGHT BACKGROUND</a:t>
            </a:r>
            <a:endParaRPr lang="cs-CZ" sz="5000" dirty="0">
              <a:solidFill>
                <a:srgbClr val="003657"/>
              </a:solidFill>
              <a:latin typeface="Gill Sans MT Condensed" panose="020B0506020104020203" pitchFamily="34" charset="-18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0884E840-1555-4DA7-83BC-ED31A354F128}"/>
              </a:ext>
            </a:extLst>
          </p:cNvPr>
          <p:cNvSpPr txBox="1">
            <a:spLocks/>
          </p:cNvSpPr>
          <p:nvPr/>
        </p:nvSpPr>
        <p:spPr>
          <a:xfrm>
            <a:off x="690957" y="1813116"/>
            <a:ext cx="721894" cy="715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50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91F63DAA-D49F-47BD-BC59-4906646416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0957" y="4378567"/>
            <a:ext cx="4220479" cy="139797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1800" dirty="0" err="1" smtClean="0">
                <a:latin typeface="Gill Sans MT Condensed" panose="020B0506020104020203" pitchFamily="34" charset="-18"/>
              </a:rPr>
              <a:t>Slides</a:t>
            </a:r>
            <a:r>
              <a:rPr lang="cs-CZ" sz="1800" dirty="0" smtClean="0">
                <a:latin typeface="Gill Sans MT Condensed" panose="020B0506020104020203" pitchFamily="34" charset="-18"/>
              </a:rPr>
              <a:t> </a:t>
            </a:r>
            <a:r>
              <a:rPr lang="cs-CZ" sz="1800" dirty="0" err="1" smtClean="0">
                <a:latin typeface="Gill Sans MT Condensed" panose="020B0506020104020203" pitchFamily="34" charset="-18"/>
              </a:rPr>
              <a:t>with</a:t>
            </a:r>
            <a:r>
              <a:rPr lang="cs-CZ" sz="1800" dirty="0" smtClean="0">
                <a:latin typeface="Gill Sans MT Condensed" panose="020B0506020104020203" pitchFamily="34" charset="-18"/>
              </a:rPr>
              <a:t> </a:t>
            </a:r>
            <a:r>
              <a:rPr lang="cs-CZ" sz="1800" dirty="0" err="1" smtClean="0">
                <a:latin typeface="Gill Sans MT Condensed" panose="020B0506020104020203" pitchFamily="34" charset="-18"/>
              </a:rPr>
              <a:t>dark</a:t>
            </a:r>
            <a:r>
              <a:rPr lang="cs-CZ" sz="1800" dirty="0" smtClean="0">
                <a:latin typeface="Gill Sans MT Condensed" panose="020B0506020104020203" pitchFamily="34" charset="-18"/>
              </a:rPr>
              <a:t> background </a:t>
            </a:r>
            <a:r>
              <a:rPr lang="cs-CZ" sz="1800" dirty="0" err="1" smtClean="0">
                <a:latin typeface="Gill Sans MT Condensed" panose="020B0506020104020203" pitchFamily="34" charset="-18"/>
              </a:rPr>
              <a:t>offer</a:t>
            </a:r>
            <a:r>
              <a:rPr lang="cs-CZ" sz="1800" dirty="0" smtClean="0">
                <a:latin typeface="Gill Sans MT Condensed" panose="020B0506020104020203" pitchFamily="34" charset="-18"/>
              </a:rPr>
              <a:t> more </a:t>
            </a:r>
            <a:r>
              <a:rPr lang="cs-CZ" sz="1800" dirty="0" err="1" smtClean="0">
                <a:latin typeface="Gill Sans MT Condensed" panose="020B0506020104020203" pitchFamily="34" charset="-18"/>
              </a:rPr>
              <a:t>space</a:t>
            </a:r>
            <a:r>
              <a:rPr lang="cs-CZ" sz="1800" dirty="0" smtClean="0">
                <a:latin typeface="Gill Sans MT Condensed" panose="020B0506020104020203" pitchFamily="34" charset="-18"/>
              </a:rPr>
              <a:t>. </a:t>
            </a:r>
            <a:r>
              <a:rPr lang="cs-CZ" sz="1800" dirty="0" err="1" smtClean="0">
                <a:latin typeface="Gill Sans MT Condensed" panose="020B0506020104020203" pitchFamily="34" charset="-18"/>
              </a:rPr>
              <a:t>For</a:t>
            </a:r>
            <a:r>
              <a:rPr lang="cs-CZ" sz="1800" dirty="0" smtClean="0">
                <a:latin typeface="Gill Sans MT Condensed" panose="020B0506020104020203" pitchFamily="34" charset="-18"/>
              </a:rPr>
              <a:t> </a:t>
            </a:r>
            <a:r>
              <a:rPr lang="cs-CZ" sz="1800" dirty="0" err="1" smtClean="0">
                <a:latin typeface="Gill Sans MT Condensed" panose="020B0506020104020203" pitchFamily="34" charset="-18"/>
              </a:rPr>
              <a:t>smaller</a:t>
            </a:r>
            <a:r>
              <a:rPr lang="cs-CZ" sz="1800" dirty="0" smtClean="0">
                <a:latin typeface="Gill Sans MT Condensed" panose="020B0506020104020203" pitchFamily="34" charset="-18"/>
              </a:rPr>
              <a:t> </a:t>
            </a:r>
            <a:r>
              <a:rPr lang="cs-CZ" sz="1800" dirty="0" err="1" smtClean="0">
                <a:latin typeface="Gill Sans MT Condensed" panose="020B0506020104020203" pitchFamily="34" charset="-18"/>
              </a:rPr>
              <a:t>tables</a:t>
            </a:r>
            <a:r>
              <a:rPr lang="cs-CZ" sz="1800" dirty="0" smtClean="0">
                <a:latin typeface="Gill Sans MT Condensed" panose="020B0506020104020203" pitchFamily="34" charset="-18"/>
              </a:rPr>
              <a:t> </a:t>
            </a:r>
            <a:r>
              <a:rPr lang="cs-CZ" sz="1800" dirty="0" err="1" smtClean="0">
                <a:latin typeface="Gill Sans MT Condensed" panose="020B0506020104020203" pitchFamily="34" charset="-18"/>
              </a:rPr>
              <a:t>the</a:t>
            </a:r>
            <a:r>
              <a:rPr lang="cs-CZ" sz="1800" dirty="0" smtClean="0">
                <a:latin typeface="Gill Sans MT Condensed" panose="020B0506020104020203" pitchFamily="34" charset="-18"/>
              </a:rPr>
              <a:t> </a:t>
            </a:r>
            <a:r>
              <a:rPr lang="cs-CZ" sz="1800" dirty="0" err="1" smtClean="0">
                <a:latin typeface="Gill Sans MT Condensed" panose="020B0506020104020203" pitchFamily="34" charset="-18"/>
              </a:rPr>
              <a:t>light</a:t>
            </a:r>
            <a:r>
              <a:rPr lang="cs-CZ" sz="1800" dirty="0" smtClean="0">
                <a:latin typeface="Gill Sans MT Condensed" panose="020B0506020104020203" pitchFamily="34" charset="-18"/>
              </a:rPr>
              <a:t> background </a:t>
            </a:r>
            <a:r>
              <a:rPr lang="cs-CZ" sz="1800" dirty="0" err="1" smtClean="0">
                <a:latin typeface="Gill Sans MT Condensed" panose="020B0506020104020203" pitchFamily="34" charset="-18"/>
              </a:rPr>
              <a:t>may</a:t>
            </a:r>
            <a:r>
              <a:rPr lang="cs-CZ" sz="1800" dirty="0" smtClean="0">
                <a:latin typeface="Gill Sans MT Condensed" panose="020B0506020104020203" pitchFamily="34" charset="-18"/>
              </a:rPr>
              <a:t> </a:t>
            </a:r>
            <a:r>
              <a:rPr lang="cs-CZ" sz="1800" dirty="0" err="1" smtClean="0">
                <a:latin typeface="Gill Sans MT Condensed" panose="020B0506020104020203" pitchFamily="34" charset="-18"/>
              </a:rPr>
              <a:t>be</a:t>
            </a:r>
            <a:r>
              <a:rPr lang="cs-CZ" sz="1800" dirty="0" smtClean="0">
                <a:latin typeface="Gill Sans MT Condensed" panose="020B0506020104020203" pitchFamily="34" charset="-18"/>
              </a:rPr>
              <a:t> </a:t>
            </a:r>
            <a:r>
              <a:rPr lang="cs-CZ" sz="1800" dirty="0" err="1" smtClean="0">
                <a:latin typeface="Gill Sans MT Condensed" panose="020B0506020104020203" pitchFamily="34" charset="-18"/>
              </a:rPr>
              <a:t>used</a:t>
            </a:r>
            <a:r>
              <a:rPr lang="cs-CZ" sz="1800" dirty="0" smtClean="0">
                <a:latin typeface="Gill Sans MT Condensed" panose="020B0506020104020203" pitchFamily="34" charset="-18"/>
              </a:rPr>
              <a:t>. </a:t>
            </a:r>
            <a:r>
              <a:rPr lang="cs-CZ" sz="1800" dirty="0" err="1" smtClean="0">
                <a:latin typeface="Gill Sans MT Condensed" panose="020B0506020104020203" pitchFamily="34" charset="-18"/>
              </a:rPr>
              <a:t>The</a:t>
            </a:r>
            <a:r>
              <a:rPr lang="cs-CZ" sz="1800" dirty="0" smtClean="0">
                <a:latin typeface="Gill Sans MT Condensed" panose="020B0506020104020203" pitchFamily="34" charset="-18"/>
              </a:rPr>
              <a:t> </a:t>
            </a:r>
            <a:r>
              <a:rPr lang="cs-CZ" sz="1800" dirty="0" err="1" smtClean="0">
                <a:latin typeface="Gill Sans MT Condensed" panose="020B0506020104020203" pitchFamily="34" charset="-18"/>
              </a:rPr>
              <a:t>colours</a:t>
            </a:r>
            <a:r>
              <a:rPr lang="cs-CZ" sz="1800" dirty="0" smtClean="0">
                <a:latin typeface="Gill Sans MT Condensed" panose="020B0506020104020203" pitchFamily="34" charset="-18"/>
              </a:rPr>
              <a:t> </a:t>
            </a:r>
            <a:r>
              <a:rPr lang="cs-CZ" sz="1800" dirty="0" err="1" smtClean="0">
                <a:latin typeface="Gill Sans MT Condensed" panose="020B0506020104020203" pitchFamily="34" charset="-18"/>
              </a:rPr>
              <a:t>of</a:t>
            </a:r>
            <a:r>
              <a:rPr lang="cs-CZ" sz="1800" dirty="0" smtClean="0">
                <a:latin typeface="Gill Sans MT Condensed" panose="020B0506020104020203" pitchFamily="34" charset="-18"/>
              </a:rPr>
              <a:t> </a:t>
            </a:r>
            <a:r>
              <a:rPr lang="cs-CZ" sz="1800" dirty="0" err="1" smtClean="0">
                <a:latin typeface="Gill Sans MT Condensed" panose="020B0506020104020203" pitchFamily="34" charset="-18"/>
              </a:rPr>
              <a:t>the</a:t>
            </a:r>
            <a:r>
              <a:rPr lang="cs-CZ" sz="1800" dirty="0" smtClean="0">
                <a:latin typeface="Gill Sans MT Condensed" panose="020B0506020104020203" pitchFamily="34" charset="-18"/>
              </a:rPr>
              <a:t> table are </a:t>
            </a:r>
            <a:r>
              <a:rPr lang="cs-CZ" sz="1800" dirty="0" err="1" smtClean="0">
                <a:latin typeface="Gill Sans MT Condensed" panose="020B0506020104020203" pitchFamily="34" charset="-18"/>
              </a:rPr>
              <a:t>predefined</a:t>
            </a:r>
            <a:r>
              <a:rPr lang="cs-CZ" sz="1800" dirty="0" smtClean="0">
                <a:latin typeface="Gill Sans MT Condensed" panose="020B0506020104020203" pitchFamily="34" charset="-18"/>
              </a:rPr>
              <a:t>, but </a:t>
            </a:r>
            <a:r>
              <a:rPr lang="cs-CZ" sz="1800" dirty="0" err="1" smtClean="0">
                <a:latin typeface="Gill Sans MT Condensed" panose="020B0506020104020203" pitchFamily="34" charset="-18"/>
              </a:rPr>
              <a:t>they</a:t>
            </a:r>
            <a:r>
              <a:rPr lang="cs-CZ" sz="1800" dirty="0" smtClean="0">
                <a:latin typeface="Gill Sans MT Condensed" panose="020B0506020104020203" pitchFamily="34" charset="-18"/>
              </a:rPr>
              <a:t> </a:t>
            </a:r>
            <a:r>
              <a:rPr lang="cs-CZ" sz="1800" dirty="0" err="1" smtClean="0">
                <a:latin typeface="Gill Sans MT Condensed" panose="020B0506020104020203" pitchFamily="34" charset="-18"/>
              </a:rPr>
              <a:t>can</a:t>
            </a:r>
            <a:r>
              <a:rPr lang="cs-CZ" sz="1800" dirty="0" smtClean="0">
                <a:latin typeface="Gill Sans MT Condensed" panose="020B0506020104020203" pitchFamily="34" charset="-18"/>
              </a:rPr>
              <a:t> </a:t>
            </a:r>
            <a:r>
              <a:rPr lang="cs-CZ" sz="1800" dirty="0" err="1" smtClean="0">
                <a:latin typeface="Gill Sans MT Condensed" panose="020B0506020104020203" pitchFamily="34" charset="-18"/>
              </a:rPr>
              <a:t>be</a:t>
            </a:r>
            <a:r>
              <a:rPr lang="cs-CZ" sz="1800" dirty="0" smtClean="0">
                <a:latin typeface="Gill Sans MT Condensed" panose="020B0506020104020203" pitchFamily="34" charset="-18"/>
              </a:rPr>
              <a:t> </a:t>
            </a:r>
            <a:r>
              <a:rPr lang="cs-CZ" sz="1800" dirty="0" err="1" smtClean="0">
                <a:latin typeface="Gill Sans MT Condensed" panose="020B0506020104020203" pitchFamily="34" charset="-18"/>
              </a:rPr>
              <a:t>modified</a:t>
            </a:r>
            <a:r>
              <a:rPr lang="cs-CZ" sz="1800" dirty="0" smtClean="0">
                <a:latin typeface="Gill Sans MT Condensed" panose="020B0506020104020203" pitchFamily="34" charset="-18"/>
              </a:rPr>
              <a:t>.</a:t>
            </a:r>
            <a:endParaRPr lang="cs-CZ" sz="1800" dirty="0">
              <a:latin typeface="Gill Sans MT Condensed" panose="020B0506020104020203" pitchFamily="34" charset="-18"/>
            </a:endParaRPr>
          </a:p>
        </p:txBody>
      </p:sp>
      <p:graphicFrame>
        <p:nvGraphicFramePr>
          <p:cNvPr id="2" name="Tabulka 1">
            <a:extLst>
              <a:ext uri="{FF2B5EF4-FFF2-40B4-BE49-F238E27FC236}">
                <a16:creationId xmlns:a16="http://schemas.microsoft.com/office/drawing/2014/main" id="{6DBCB44D-CD37-42ED-B8D7-62E2D7B7092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04132139"/>
              </p:ext>
            </p:extLst>
          </p:nvPr>
        </p:nvGraphicFramePr>
        <p:xfrm>
          <a:off x="5673437" y="2687320"/>
          <a:ext cx="5851236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50412">
                  <a:extLst>
                    <a:ext uri="{9D8B030D-6E8A-4147-A177-3AD203B41FA5}">
                      <a16:colId xmlns:a16="http://schemas.microsoft.com/office/drawing/2014/main" val="3043289583"/>
                    </a:ext>
                  </a:extLst>
                </a:gridCol>
                <a:gridCol w="1950412">
                  <a:extLst>
                    <a:ext uri="{9D8B030D-6E8A-4147-A177-3AD203B41FA5}">
                      <a16:colId xmlns:a16="http://schemas.microsoft.com/office/drawing/2014/main" val="1881951922"/>
                    </a:ext>
                  </a:extLst>
                </a:gridCol>
                <a:gridCol w="1950412">
                  <a:extLst>
                    <a:ext uri="{9D8B030D-6E8A-4147-A177-3AD203B41FA5}">
                      <a16:colId xmlns:a16="http://schemas.microsoft.com/office/drawing/2014/main" val="326730103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46030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00365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00365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003657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9523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D22D4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D22D40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D22D40">
                        <a:alpha val="2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377610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00365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003657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>
                    <a:solidFill>
                      <a:srgbClr val="003657">
                        <a:alpha val="40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5917803"/>
                  </a:ext>
                </a:extLst>
              </a:tr>
            </a:tbl>
          </a:graphicData>
        </a:graphic>
      </p:graphicFrame>
      <p:pic>
        <p:nvPicPr>
          <p:cNvPr id="9" name="Obrázek 8">
            <a:extLst>
              <a:ext uri="{FF2B5EF4-FFF2-40B4-BE49-F238E27FC236}">
                <a16:creationId xmlns:a16="http://schemas.microsoft.com/office/drawing/2014/main" id="{CD277084-E4F1-455B-89A5-79869D8F921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92" y="1"/>
            <a:ext cx="663773" cy="2412694"/>
          </a:xfrm>
          <a:prstGeom prst="rect">
            <a:avLst/>
          </a:prstGeom>
        </p:spPr>
      </p:pic>
      <p:sp>
        <p:nvSpPr>
          <p:cNvPr id="11" name="Nadpis 1">
            <a:extLst>
              <a:ext uri="{FF2B5EF4-FFF2-40B4-BE49-F238E27FC236}">
                <a16:creationId xmlns:a16="http://schemas.microsoft.com/office/drawing/2014/main" id="{586E7F96-6DA9-4789-9CA8-AA6CE2D5B7E2}"/>
              </a:ext>
            </a:extLst>
          </p:cNvPr>
          <p:cNvSpPr txBox="1">
            <a:spLocks/>
          </p:cNvSpPr>
          <p:nvPr/>
        </p:nvSpPr>
        <p:spPr>
          <a:xfrm>
            <a:off x="728792" y="1407319"/>
            <a:ext cx="663773" cy="6119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900" dirty="0">
                <a:solidFill>
                  <a:srgbClr val="003657"/>
                </a:solidFill>
                <a:latin typeface="Gill Sans MT Condensed" panose="020B0506020104020203" pitchFamily="34" charset="-18"/>
              </a:rPr>
              <a:t>04</a:t>
            </a:r>
          </a:p>
        </p:txBody>
      </p:sp>
    </p:spTree>
    <p:extLst>
      <p:ext uri="{BB962C8B-B14F-4D97-AF65-F5344CB8AC3E}">
        <p14:creationId xmlns:p14="http://schemas.microsoft.com/office/powerpoint/2010/main" val="79290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B99557FD-00EF-4C24-B71E-3A06B32C587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8146" y="1152143"/>
            <a:ext cx="6399289" cy="628568"/>
          </a:xfrm>
          <a:noFill/>
        </p:spPr>
        <p:txBody>
          <a:bodyPr>
            <a:noAutofit/>
          </a:bodyPr>
          <a:lstStyle/>
          <a:p>
            <a:r>
              <a:rPr lang="cs-CZ" sz="5000" dirty="0" smtClean="0">
                <a:solidFill>
                  <a:schemeClr val="bg1"/>
                </a:solidFill>
                <a:latin typeface="Gill Sans MT Condensed" panose="020B0506020104020203" pitchFamily="34" charset="-18"/>
              </a:rPr>
              <a:t>EXAMPLE OF A TABLE ON DARK BACKGROUND</a:t>
            </a:r>
            <a:endParaRPr lang="cs-CZ" sz="5000" dirty="0">
              <a:solidFill>
                <a:schemeClr val="bg1"/>
              </a:solidFill>
              <a:latin typeface="Gill Sans MT Condensed" panose="020B0506020104020203" pitchFamily="34" charset="-18"/>
            </a:endParaRPr>
          </a:p>
        </p:txBody>
      </p:sp>
      <p:graphicFrame>
        <p:nvGraphicFramePr>
          <p:cNvPr id="10" name="Zástupný symbol pro obsah 4">
            <a:extLst>
              <a:ext uri="{FF2B5EF4-FFF2-40B4-BE49-F238E27FC236}">
                <a16:creationId xmlns:a16="http://schemas.microsoft.com/office/drawing/2014/main" id="{57E8E413-41E5-494C-B2EC-DA8F2D0B871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9111604"/>
              </p:ext>
            </p:extLst>
          </p:nvPr>
        </p:nvGraphicFramePr>
        <p:xfrm>
          <a:off x="911842" y="2475582"/>
          <a:ext cx="10227210" cy="3845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48084">
                  <a:extLst>
                    <a:ext uri="{9D8B030D-6E8A-4147-A177-3AD203B41FA5}">
                      <a16:colId xmlns:a16="http://schemas.microsoft.com/office/drawing/2014/main" val="1470042769"/>
                    </a:ext>
                  </a:extLst>
                </a:gridCol>
                <a:gridCol w="2663302">
                  <a:extLst>
                    <a:ext uri="{9D8B030D-6E8A-4147-A177-3AD203B41FA5}">
                      <a16:colId xmlns:a16="http://schemas.microsoft.com/office/drawing/2014/main" val="3032094030"/>
                    </a:ext>
                  </a:extLst>
                </a:gridCol>
                <a:gridCol w="2058006">
                  <a:extLst>
                    <a:ext uri="{9D8B030D-6E8A-4147-A177-3AD203B41FA5}">
                      <a16:colId xmlns:a16="http://schemas.microsoft.com/office/drawing/2014/main" val="843517078"/>
                    </a:ext>
                  </a:extLst>
                </a:gridCol>
                <a:gridCol w="1012376">
                  <a:extLst>
                    <a:ext uri="{9D8B030D-6E8A-4147-A177-3AD203B41FA5}">
                      <a16:colId xmlns:a16="http://schemas.microsoft.com/office/drawing/2014/main" val="2198061696"/>
                    </a:ext>
                  </a:extLst>
                </a:gridCol>
                <a:gridCol w="2045442">
                  <a:extLst>
                    <a:ext uri="{9D8B030D-6E8A-4147-A177-3AD203B41FA5}">
                      <a16:colId xmlns:a16="http://schemas.microsoft.com/office/drawing/2014/main" val="8582350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Medication</a:t>
                      </a:r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 </a:t>
                      </a:r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name</a:t>
                      </a:r>
                      <a:endParaRPr lang="en-GB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Pharmacological</a:t>
                      </a:r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 </a:t>
                      </a:r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class</a:t>
                      </a:r>
                      <a:endParaRPr lang="en-GB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Typical</a:t>
                      </a:r>
                      <a:r>
                        <a:rPr lang="cs-CZ" sz="1600" b="0" baseline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 </a:t>
                      </a:r>
                      <a:r>
                        <a:rPr lang="cs-CZ" sz="1600" b="0" baseline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adult</a:t>
                      </a:r>
                      <a:r>
                        <a:rPr lang="cs-CZ" sz="1600" b="0" baseline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 </a:t>
                      </a:r>
                      <a:r>
                        <a:rPr lang="cs-CZ" sz="1600" b="0" baseline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maintenance</a:t>
                      </a:r>
                      <a:r>
                        <a:rPr lang="cs-CZ" sz="1600" b="0" baseline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 dose, </a:t>
                      </a:r>
                      <a:r>
                        <a:rPr lang="cs-CZ" sz="1600" b="0" baseline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administration</a:t>
                      </a:r>
                      <a:endParaRPr lang="en-GB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Approval</a:t>
                      </a:r>
                      <a:endParaRPr lang="en-GB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Mean</a:t>
                      </a:r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 placebo-</a:t>
                      </a:r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subtracted</a:t>
                      </a:r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 BW </a:t>
                      </a:r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loss</a:t>
                      </a:r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 </a:t>
                      </a:r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from</a:t>
                      </a:r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 </a:t>
                      </a:r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baseline</a:t>
                      </a:r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 %</a:t>
                      </a:r>
                      <a:endParaRPr lang="en-GB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819039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Orlistat</a:t>
                      </a:r>
                      <a:endParaRPr lang="en-GB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</a:txBody>
                  <a:tcP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Gastric</a:t>
                      </a:r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 &amp; </a:t>
                      </a:r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pancreatic</a:t>
                      </a:r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 </a:t>
                      </a:r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lipase</a:t>
                      </a:r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 inhibitor</a:t>
                      </a:r>
                      <a:endParaRPr lang="en-GB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</a:txBody>
                  <a:tcP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120 mg </a:t>
                      </a:r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three</a:t>
                      </a:r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 </a:t>
                      </a:r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times</a:t>
                      </a:r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 </a:t>
                      </a:r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daily</a:t>
                      </a:r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 oral</a:t>
                      </a:r>
                      <a:endParaRPr lang="en-GB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</a:txBody>
                  <a:tcP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US, EU</a:t>
                      </a:r>
                      <a:endParaRPr lang="en-GB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</a:txBody>
                  <a:tcP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3,1</a:t>
                      </a:r>
                      <a:endParaRPr lang="en-GB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</a:txBody>
                  <a:tcP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0410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Phentermine</a:t>
                      </a:r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/</a:t>
                      </a:r>
                    </a:p>
                    <a:p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topiramate</a:t>
                      </a:r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 ER</a:t>
                      </a:r>
                      <a:endParaRPr lang="en-GB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Sympathomimetic</a:t>
                      </a:r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 amine </a:t>
                      </a:r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anorectic</a:t>
                      </a:r>
                      <a:endParaRPr lang="cs-CZ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  <a:p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/</a:t>
                      </a:r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antiepileptic</a:t>
                      </a:r>
                      <a:endParaRPr lang="en-GB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7,5 mg/46 mg </a:t>
                      </a:r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once</a:t>
                      </a:r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 </a:t>
                      </a:r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daily,oral</a:t>
                      </a:r>
                      <a:endParaRPr lang="en-GB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US</a:t>
                      </a:r>
                      <a:endParaRPr lang="en-GB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8,6-9,3</a:t>
                      </a:r>
                    </a:p>
                    <a:p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(15 mg/92 mg)</a:t>
                      </a:r>
                      <a:endParaRPr lang="en-GB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2362697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Bupropion</a:t>
                      </a:r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 ER/</a:t>
                      </a:r>
                    </a:p>
                    <a:p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naltrexon</a:t>
                      </a:r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 ER</a:t>
                      </a:r>
                      <a:endParaRPr lang="en-GB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</a:txBody>
                  <a:tcP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Antidepressant</a:t>
                      </a:r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/</a:t>
                      </a:r>
                    </a:p>
                    <a:p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opioid</a:t>
                      </a:r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 </a:t>
                      </a:r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antagonist</a:t>
                      </a:r>
                      <a:endParaRPr lang="en-GB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</a:txBody>
                  <a:tcP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16 mg/180 mg </a:t>
                      </a:r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twice</a:t>
                      </a:r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 </a:t>
                      </a:r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daily</a:t>
                      </a:r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, oral</a:t>
                      </a:r>
                      <a:endParaRPr lang="en-GB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</a:txBody>
                  <a:tcP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US, EU</a:t>
                      </a:r>
                      <a:endParaRPr lang="en-GB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</a:txBody>
                  <a:tcP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4,8-5,2</a:t>
                      </a:r>
                      <a:endParaRPr lang="en-GB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</a:txBody>
                  <a:tcP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608158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Liraglutide</a:t>
                      </a:r>
                      <a:endParaRPr lang="en-GB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GLP-1 RA</a:t>
                      </a:r>
                      <a:endParaRPr lang="en-GB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3 mg </a:t>
                      </a:r>
                    </a:p>
                    <a:p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once</a:t>
                      </a:r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 </a:t>
                      </a:r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daily</a:t>
                      </a:r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, SC</a:t>
                      </a:r>
                      <a:endParaRPr lang="en-GB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US, EU</a:t>
                      </a:r>
                      <a:endParaRPr lang="en-GB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  <a:p>
                      <a:endParaRPr lang="en-GB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5,4</a:t>
                      </a:r>
                      <a:endParaRPr lang="en-GB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9054999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Semaglutide</a:t>
                      </a:r>
                      <a:endParaRPr lang="en-GB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</a:txBody>
                  <a:tcP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GLP-1 RA</a:t>
                      </a:r>
                      <a:endParaRPr lang="en-GB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</a:txBody>
                  <a:tcP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2,4</a:t>
                      </a:r>
                      <a:r>
                        <a:rPr lang="cs-CZ" sz="1600" b="0" baseline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 mg </a:t>
                      </a:r>
                    </a:p>
                    <a:p>
                      <a:r>
                        <a:rPr lang="cs-CZ" sz="1600" b="0" baseline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weekly</a:t>
                      </a:r>
                      <a:r>
                        <a:rPr lang="cs-CZ" sz="1600" b="0" baseline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, SC</a:t>
                      </a:r>
                      <a:endParaRPr lang="cs-CZ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</a:txBody>
                  <a:tcP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US, EU</a:t>
                      </a:r>
                      <a:endParaRPr lang="en-GB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  <a:p>
                      <a:endParaRPr lang="en-GB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</a:txBody>
                  <a:tcPr>
                    <a:solidFill>
                      <a:schemeClr val="bg1"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12,4</a:t>
                      </a:r>
                      <a:endParaRPr lang="en-GB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</a:txBody>
                  <a:tcPr>
                    <a:solidFill>
                      <a:schemeClr val="bg1"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34797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Setmelanotide</a:t>
                      </a:r>
                      <a:endParaRPr lang="en-GB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Melanocortin</a:t>
                      </a:r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 </a:t>
                      </a:r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agonist</a:t>
                      </a:r>
                      <a:endParaRPr lang="en-GB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3 mg </a:t>
                      </a:r>
                    </a:p>
                    <a:p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once</a:t>
                      </a:r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 </a:t>
                      </a:r>
                      <a:r>
                        <a:rPr lang="cs-CZ" sz="1600" b="0" dirty="0" err="1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daily</a:t>
                      </a:r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, SC</a:t>
                      </a:r>
                      <a:endParaRPr lang="en-GB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US, EU</a:t>
                      </a:r>
                      <a:endParaRPr lang="en-GB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  <a:p>
                      <a:endParaRPr lang="en-GB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0" dirty="0">
                          <a:solidFill>
                            <a:schemeClr val="bg1"/>
                          </a:solidFill>
                          <a:latin typeface="Gill Sans MT Condensed" panose="020B0506020104020203" pitchFamily="34" charset="-18"/>
                        </a:rPr>
                        <a:t>(10)</a:t>
                      </a:r>
                      <a:endParaRPr lang="en-GB" sz="1600" b="0" dirty="0">
                        <a:solidFill>
                          <a:schemeClr val="bg1"/>
                        </a:solidFill>
                        <a:latin typeface="Gill Sans MT Condensed" panose="020B0506020104020203" pitchFamily="34" charset="-18"/>
                      </a:endParaRP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0964542"/>
                  </a:ext>
                </a:extLst>
              </a:tr>
            </a:tbl>
          </a:graphicData>
        </a:graphic>
      </p:graphicFrame>
      <p:sp>
        <p:nvSpPr>
          <p:cNvPr id="11" name="TextovéPole 10">
            <a:extLst>
              <a:ext uri="{FF2B5EF4-FFF2-40B4-BE49-F238E27FC236}">
                <a16:creationId xmlns:a16="http://schemas.microsoft.com/office/drawing/2014/main" id="{36D6CBCE-B30B-4552-BBC1-998A9D51CD37}"/>
              </a:ext>
            </a:extLst>
          </p:cNvPr>
          <p:cNvSpPr txBox="1"/>
          <p:nvPr/>
        </p:nvSpPr>
        <p:spPr>
          <a:xfrm>
            <a:off x="5241238" y="1758814"/>
            <a:ext cx="36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buNone/>
              <a:defRPr sz="1400">
                <a:solidFill>
                  <a:schemeClr val="bg1"/>
                </a:solidFill>
                <a:latin typeface="Bahnschrift Light Condensed" panose="020B0502040204020203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Put the source</a:t>
            </a:r>
            <a:r>
              <a:rPr kumimoji="0" lang="cs-CZ" sz="1800" b="0" i="0" u="none" strike="noStrike" kern="120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 </a:t>
            </a:r>
            <a:r>
              <a:rPr kumimoji="0" lang="cs-CZ" sz="1800" b="0" i="0" u="none" strike="noStrike" kern="1200" cap="none" spc="0" normalizeH="0" baseline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information</a:t>
            </a:r>
            <a:r>
              <a:rPr kumimoji="0" lang="en-US" sz="1800" b="0" i="0" u="none" strike="noStrike" kern="1200" cap="none" spc="0" normalizeH="0" baseline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.</a:t>
            </a:r>
            <a:endParaRPr kumimoji="0" lang="en-US" sz="1800" b="0" i="0" u="none" strike="noStrike" kern="1200" cap="none" spc="0" normalizeH="0" baseline="0" dirty="0">
              <a:ln>
                <a:noFill/>
              </a:ln>
              <a:solidFill>
                <a:prstClr val="white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00356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B035BCED-F33D-4BCD-B7DD-2E20853CF01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299" y="0"/>
            <a:ext cx="4581701" cy="6871950"/>
          </a:xfrm>
        </p:spPr>
      </p:pic>
      <p:sp>
        <p:nvSpPr>
          <p:cNvPr id="6" name="Nadpis 1">
            <a:extLst>
              <a:ext uri="{FF2B5EF4-FFF2-40B4-BE49-F238E27FC236}">
                <a16:creationId xmlns:a16="http://schemas.microsoft.com/office/drawing/2014/main" id="{A5F6EC6F-DCF4-42D1-9CD2-E24E9CC6DB19}"/>
              </a:ext>
            </a:extLst>
          </p:cNvPr>
          <p:cNvSpPr txBox="1">
            <a:spLocks/>
          </p:cNvSpPr>
          <p:nvPr/>
        </p:nvSpPr>
        <p:spPr>
          <a:xfrm>
            <a:off x="3099037" y="3896755"/>
            <a:ext cx="6679662" cy="628568"/>
          </a:xfrm>
          <a:prstGeom prst="rect">
            <a:avLst/>
          </a:prstGeom>
          <a:solidFill>
            <a:schemeClr val="bg1">
              <a:alpha val="0"/>
            </a:scheme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000" dirty="0" err="1" smtClean="0">
                <a:solidFill>
                  <a:srgbClr val="003657"/>
                </a:solidFill>
                <a:latin typeface="Gill Sans MT Condensed" panose="020B0506020104020203" pitchFamily="34" charset="-18"/>
              </a:rPr>
              <a:t>Final</a:t>
            </a:r>
            <a:r>
              <a:rPr lang="cs-CZ" sz="5000" dirty="0" smtClean="0">
                <a:solidFill>
                  <a:srgbClr val="003657"/>
                </a:solidFill>
                <a:latin typeface="Gill Sans MT Condensed" panose="020B0506020104020203" pitchFamily="34" charset="-18"/>
              </a:rPr>
              <a:t> </a:t>
            </a:r>
            <a:r>
              <a:rPr lang="cs-CZ" sz="5000" dirty="0" err="1" smtClean="0">
                <a:solidFill>
                  <a:srgbClr val="003657"/>
                </a:solidFill>
                <a:latin typeface="Gill Sans MT Condensed" panose="020B0506020104020203" pitchFamily="34" charset="-18"/>
              </a:rPr>
              <a:t>picture</a:t>
            </a:r>
            <a:r>
              <a:rPr lang="cs-CZ" sz="5000" dirty="0" smtClean="0">
                <a:solidFill>
                  <a:srgbClr val="003657"/>
                </a:solidFill>
                <a:latin typeface="Gill Sans MT Condensed" panose="020B0506020104020203" pitchFamily="34" charset="-18"/>
              </a:rPr>
              <a:t>. </a:t>
            </a:r>
            <a:endParaRPr lang="cs-CZ" sz="5000" dirty="0">
              <a:solidFill>
                <a:srgbClr val="003657"/>
              </a:solidFill>
              <a:latin typeface="Gill Sans MT Condensed" panose="020B0506020104020203" pitchFamily="34" charset="-18"/>
            </a:endParaRPr>
          </a:p>
          <a:p>
            <a:r>
              <a:rPr lang="cs-CZ" sz="5000" dirty="0" err="1" smtClean="0">
                <a:solidFill>
                  <a:srgbClr val="003657"/>
                </a:solidFill>
                <a:latin typeface="Gill Sans MT Condensed" panose="020B0506020104020203" pitchFamily="34" charset="-18"/>
              </a:rPr>
              <a:t>You</a:t>
            </a:r>
            <a:r>
              <a:rPr lang="cs-CZ" sz="5000" dirty="0" smtClean="0">
                <a:solidFill>
                  <a:srgbClr val="003657"/>
                </a:solidFill>
                <a:latin typeface="Gill Sans MT Condensed" panose="020B0506020104020203" pitchFamily="34" charset="-18"/>
              </a:rPr>
              <a:t> </a:t>
            </a:r>
            <a:r>
              <a:rPr lang="cs-CZ" sz="5000" dirty="0" err="1" smtClean="0">
                <a:solidFill>
                  <a:srgbClr val="003657"/>
                </a:solidFill>
                <a:latin typeface="Gill Sans MT Condensed" panose="020B0506020104020203" pitchFamily="34" charset="-18"/>
              </a:rPr>
              <a:t>may</a:t>
            </a:r>
            <a:r>
              <a:rPr lang="cs-CZ" sz="5000" dirty="0" smtClean="0">
                <a:solidFill>
                  <a:srgbClr val="003657"/>
                </a:solidFill>
                <a:latin typeface="Gill Sans MT Condensed" panose="020B0506020104020203" pitchFamily="34" charset="-18"/>
              </a:rPr>
              <a:t> use </a:t>
            </a:r>
            <a:r>
              <a:rPr lang="cs-CZ" sz="5000" dirty="0" err="1" smtClean="0">
                <a:solidFill>
                  <a:srgbClr val="003657"/>
                </a:solidFill>
                <a:latin typeface="Gill Sans MT Condensed" panose="020B0506020104020203" pitchFamily="34" charset="-18"/>
              </a:rPr>
              <a:t>any</a:t>
            </a:r>
            <a:endParaRPr lang="cs-CZ" sz="5000" dirty="0">
              <a:solidFill>
                <a:srgbClr val="003657"/>
              </a:solidFill>
              <a:latin typeface="Gill Sans MT Condensed" panose="020B0506020104020203" pitchFamily="34" charset="-18"/>
            </a:endParaRPr>
          </a:p>
          <a:p>
            <a:r>
              <a:rPr lang="cs-CZ" sz="5000" dirty="0" err="1" smtClean="0">
                <a:solidFill>
                  <a:srgbClr val="003657"/>
                </a:solidFill>
                <a:latin typeface="Gill Sans MT Condensed" panose="020B0506020104020203" pitchFamily="34" charset="-18"/>
              </a:rPr>
              <a:t>other</a:t>
            </a:r>
            <a:r>
              <a:rPr lang="cs-CZ" sz="5000" dirty="0" smtClean="0">
                <a:solidFill>
                  <a:srgbClr val="003657"/>
                </a:solidFill>
                <a:latin typeface="Gill Sans MT Condensed" panose="020B0506020104020203" pitchFamily="34" charset="-18"/>
              </a:rPr>
              <a:t> </a:t>
            </a:r>
            <a:r>
              <a:rPr lang="cs-CZ" sz="5000" dirty="0" err="1" smtClean="0">
                <a:solidFill>
                  <a:srgbClr val="003657"/>
                </a:solidFill>
                <a:latin typeface="Gill Sans MT Condensed" panose="020B0506020104020203" pitchFamily="34" charset="-18"/>
              </a:rPr>
              <a:t>picture</a:t>
            </a:r>
            <a:r>
              <a:rPr lang="cs-CZ" sz="5000" dirty="0" smtClean="0">
                <a:solidFill>
                  <a:srgbClr val="003657"/>
                </a:solidFill>
                <a:latin typeface="Gill Sans MT Condensed" panose="020B0506020104020203" pitchFamily="34" charset="-18"/>
              </a:rPr>
              <a:t>.</a:t>
            </a:r>
            <a:endParaRPr lang="cs-CZ" sz="5000" dirty="0">
              <a:solidFill>
                <a:schemeClr val="bg1"/>
              </a:solidFill>
              <a:latin typeface="Gill Sans MT Condensed" panose="020B0506020104020203" pitchFamily="34" charset="-18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65EBB256-6F84-49FF-8E3F-EE92B0A4158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018" y="0"/>
            <a:ext cx="1260207" cy="6858000"/>
          </a:xfrm>
          <a:prstGeom prst="rect">
            <a:avLst/>
          </a:prstGeom>
        </p:spPr>
      </p:pic>
      <p:sp>
        <p:nvSpPr>
          <p:cNvPr id="10" name="Obdélník 9">
            <a:extLst>
              <a:ext uri="{FF2B5EF4-FFF2-40B4-BE49-F238E27FC236}">
                <a16:creationId xmlns:a16="http://schemas.microsoft.com/office/drawing/2014/main" id="{90F4F85A-93B5-4CCC-A43E-922C593D1988}"/>
              </a:ext>
            </a:extLst>
          </p:cNvPr>
          <p:cNvSpPr/>
          <p:nvPr/>
        </p:nvSpPr>
        <p:spPr>
          <a:xfrm>
            <a:off x="1079018" y="5162303"/>
            <a:ext cx="1378425" cy="84569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84723F5E-0BC4-4C58-B928-E1C06269247A}"/>
              </a:ext>
            </a:extLst>
          </p:cNvPr>
          <p:cNvSpPr/>
          <p:nvPr/>
        </p:nvSpPr>
        <p:spPr>
          <a:xfrm>
            <a:off x="1151440" y="5011257"/>
            <a:ext cx="91007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7000" kern="0" spc="-500" dirty="0">
                <a:solidFill>
                  <a:srgbClr val="D22D40"/>
                </a:solidFill>
                <a:latin typeface="Gill Sans MT Condensed" panose="020B0506020104020203" pitchFamily="34" charset="-18"/>
              </a:rPr>
              <a:t>61.</a:t>
            </a: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6B1D625A-04CC-4B5E-BE8E-512F4401317D}"/>
              </a:ext>
            </a:extLst>
          </p:cNvPr>
          <p:cNvSpPr txBox="1">
            <a:spLocks/>
          </p:cNvSpPr>
          <p:nvPr/>
        </p:nvSpPr>
        <p:spPr>
          <a:xfrm>
            <a:off x="1891932" y="5596034"/>
            <a:ext cx="575891" cy="46197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50000"/>
              </a:lnSpc>
            </a:pPr>
            <a:r>
              <a:rPr lang="cs-CZ" sz="3000" dirty="0">
                <a:solidFill>
                  <a:srgbClr val="003657"/>
                </a:solidFill>
                <a:latin typeface="Gill Sans MT Condensed" panose="020B0506020104020203" pitchFamily="34" charset="-18"/>
              </a:rPr>
              <a:t>SVK</a:t>
            </a:r>
          </a:p>
          <a:p>
            <a:pPr algn="l"/>
            <a:r>
              <a:rPr lang="cs-CZ" sz="3000" dirty="0">
                <a:solidFill>
                  <a:srgbClr val="003657"/>
                </a:solidFill>
                <a:latin typeface="Gill Sans MT Condensed" panose="020B0506020104020203" pitchFamily="34" charset="-18"/>
              </a:rPr>
              <a:t>SSC</a:t>
            </a:r>
          </a:p>
        </p:txBody>
      </p:sp>
      <p:sp>
        <p:nvSpPr>
          <p:cNvPr id="13" name="Nadpis 1">
            <a:extLst>
              <a:ext uri="{FF2B5EF4-FFF2-40B4-BE49-F238E27FC236}">
                <a16:creationId xmlns:a16="http://schemas.microsoft.com/office/drawing/2014/main" id="{83A95CDD-1B7F-485E-B21E-02208DA49E58}"/>
              </a:ext>
            </a:extLst>
          </p:cNvPr>
          <p:cNvSpPr txBox="1">
            <a:spLocks/>
          </p:cNvSpPr>
          <p:nvPr/>
        </p:nvSpPr>
        <p:spPr>
          <a:xfrm>
            <a:off x="1033222" y="5528305"/>
            <a:ext cx="140655" cy="461976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1300"/>
              </a:lnSpc>
            </a:pPr>
            <a:r>
              <a:rPr lang="cs-CZ" sz="1400" dirty="0">
                <a:solidFill>
                  <a:srgbClr val="D22D40"/>
                </a:solidFill>
                <a:latin typeface="Gill Sans MT Condensed" panose="020B0506020104020203" pitchFamily="34" charset="-18"/>
              </a:rPr>
              <a:t> </a:t>
            </a:r>
            <a:r>
              <a:rPr lang="cs-CZ" sz="1400" dirty="0">
                <a:solidFill>
                  <a:srgbClr val="003657"/>
                </a:solidFill>
                <a:latin typeface="Gill Sans MT Condensed" panose="020B0506020104020203" pitchFamily="34" charset="-18"/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03954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>
            <a:extLst>
              <a:ext uri="{FF2B5EF4-FFF2-40B4-BE49-F238E27FC236}">
                <a16:creationId xmlns:a16="http://schemas.microsoft.com/office/drawing/2014/main" id="{FA9B5FAD-F836-4C19-BECF-1830AAB445E0}"/>
              </a:ext>
            </a:extLst>
          </p:cNvPr>
          <p:cNvSpPr txBox="1">
            <a:spLocks/>
          </p:cNvSpPr>
          <p:nvPr/>
        </p:nvSpPr>
        <p:spPr>
          <a:xfrm>
            <a:off x="1194370" y="2725728"/>
            <a:ext cx="2281696" cy="15035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000" dirty="0" smtClean="0">
                <a:solidFill>
                  <a:schemeClr val="bg1"/>
                </a:solidFill>
                <a:latin typeface="Gill Sans MT Condensed" panose="020B0506020104020203" pitchFamily="34" charset="-18"/>
              </a:rPr>
              <a:t>CONTENT</a:t>
            </a:r>
            <a:endParaRPr lang="cs-CZ" sz="4000" dirty="0">
              <a:solidFill>
                <a:schemeClr val="bg1"/>
              </a:solidFill>
              <a:latin typeface="Gill Sans MT Condensed" panose="020B0506020104020203" pitchFamily="34" charset="-18"/>
            </a:endParaRP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ED807B28-C98A-4C25-A224-BDECADF2A0DD}"/>
              </a:ext>
            </a:extLst>
          </p:cNvPr>
          <p:cNvSpPr txBox="1"/>
          <p:nvPr/>
        </p:nvSpPr>
        <p:spPr>
          <a:xfrm>
            <a:off x="4589060" y="1784687"/>
            <a:ext cx="6301377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buNone/>
              <a:defRPr sz="1400">
                <a:solidFill>
                  <a:schemeClr val="bg1"/>
                </a:solidFill>
                <a:latin typeface="Bahnschrift Light Condensed" panose="020B0502040204020203" pitchFamily="34" charset="0"/>
              </a:defRPr>
            </a:lvl1pPr>
          </a:lstStyle>
          <a:p>
            <a:r>
              <a:rPr lang="cs-CZ" sz="1800" dirty="0">
                <a:latin typeface="Gill Sans MT Condensed" panose="020B0506020104020203" pitchFamily="34" charset="-18"/>
              </a:rPr>
              <a:t>01 </a:t>
            </a:r>
            <a:r>
              <a:rPr lang="cs-CZ" sz="1800" dirty="0" smtClean="0">
                <a:latin typeface="Gill Sans MT Condensed" panose="020B0506020104020203" pitchFamily="34" charset="-18"/>
              </a:rPr>
              <a:t>INTRODUCTION</a:t>
            </a:r>
            <a:endParaRPr lang="cs-CZ" sz="1800" dirty="0">
              <a:latin typeface="Gill Sans MT Condensed" panose="020B0506020104020203" pitchFamily="34" charset="-18"/>
            </a:endParaRPr>
          </a:p>
          <a:p>
            <a:r>
              <a:rPr lang="cs-CZ" sz="1800" dirty="0">
                <a:latin typeface="Gill Sans MT Condensed" panose="020B0506020104020203" pitchFamily="34" charset="-18"/>
              </a:rPr>
              <a:t>     </a:t>
            </a:r>
            <a:r>
              <a:rPr lang="cs-CZ" sz="1800" dirty="0" err="1">
                <a:latin typeface="Gill Sans MT Condensed" panose="020B0506020104020203" pitchFamily="34" charset="-18"/>
              </a:rPr>
              <a:t>xxxxxxxxx</a:t>
            </a:r>
            <a:endParaRPr lang="cs-CZ" sz="1800" dirty="0">
              <a:latin typeface="Gill Sans MT Condensed" panose="020B0506020104020203" pitchFamily="34" charset="-18"/>
            </a:endParaRPr>
          </a:p>
          <a:p>
            <a:r>
              <a:rPr lang="cs-CZ" sz="1800" dirty="0">
                <a:latin typeface="Gill Sans MT Condensed" panose="020B0506020104020203" pitchFamily="34" charset="-18"/>
              </a:rPr>
              <a:t>     </a:t>
            </a:r>
            <a:r>
              <a:rPr lang="cs-CZ" sz="1800" dirty="0" err="1">
                <a:latin typeface="Gill Sans MT Condensed" panose="020B0506020104020203" pitchFamily="34" charset="-18"/>
              </a:rPr>
              <a:t>xxxxxxxxxx</a:t>
            </a:r>
            <a:endParaRPr lang="cs-CZ" sz="1800" dirty="0">
              <a:latin typeface="Gill Sans MT Condensed" panose="020B0506020104020203" pitchFamily="34" charset="-18"/>
            </a:endParaRPr>
          </a:p>
          <a:p>
            <a:endParaRPr lang="cs-CZ" sz="1800" dirty="0">
              <a:latin typeface="Gill Sans MT Condensed" panose="020B0506020104020203" pitchFamily="34" charset="-18"/>
            </a:endParaRPr>
          </a:p>
          <a:p>
            <a:r>
              <a:rPr lang="cs-CZ" sz="1800" dirty="0">
                <a:latin typeface="Gill Sans MT Condensed" panose="020B0506020104020203" pitchFamily="34" charset="-18"/>
              </a:rPr>
              <a:t>02 XXXXXXXXXXXXX</a:t>
            </a:r>
          </a:p>
          <a:p>
            <a:r>
              <a:rPr lang="cs-CZ" sz="1800" dirty="0">
                <a:latin typeface="Gill Sans MT Condensed" panose="020B0506020104020203" pitchFamily="34" charset="-18"/>
              </a:rPr>
              <a:t>     </a:t>
            </a:r>
            <a:r>
              <a:rPr lang="cs-CZ" sz="1800" dirty="0" err="1">
                <a:latin typeface="Gill Sans MT Condensed" panose="020B0506020104020203" pitchFamily="34" charset="-18"/>
              </a:rPr>
              <a:t>xxxxxxxx</a:t>
            </a:r>
            <a:endParaRPr lang="cs-CZ" sz="1800" dirty="0">
              <a:latin typeface="Gill Sans MT Condensed" panose="020B0506020104020203" pitchFamily="34" charset="-18"/>
            </a:endParaRPr>
          </a:p>
          <a:p>
            <a:r>
              <a:rPr lang="cs-CZ" sz="1800" dirty="0">
                <a:latin typeface="Gill Sans MT Condensed" panose="020B0506020104020203" pitchFamily="34" charset="-18"/>
              </a:rPr>
              <a:t>     </a:t>
            </a:r>
            <a:r>
              <a:rPr lang="cs-CZ" sz="1800" dirty="0" err="1">
                <a:latin typeface="Gill Sans MT Condensed" panose="020B0506020104020203" pitchFamily="34" charset="-18"/>
              </a:rPr>
              <a:t>xxxxxxxx</a:t>
            </a:r>
            <a:endParaRPr lang="cs-CZ" sz="1800" dirty="0">
              <a:latin typeface="Gill Sans MT Condensed" panose="020B0506020104020203" pitchFamily="34" charset="-18"/>
            </a:endParaRPr>
          </a:p>
          <a:p>
            <a:endParaRPr lang="cs-CZ" sz="1800" dirty="0">
              <a:latin typeface="Gill Sans MT Condensed" panose="020B0506020104020203" pitchFamily="34" charset="-18"/>
            </a:endParaRPr>
          </a:p>
          <a:p>
            <a:r>
              <a:rPr lang="cs-CZ" sz="1800" dirty="0">
                <a:latin typeface="Gill Sans MT Condensed" panose="020B0506020104020203" pitchFamily="34" charset="-18"/>
              </a:rPr>
              <a:t>03 XXXXXXXXXXXX</a:t>
            </a:r>
          </a:p>
          <a:p>
            <a:endParaRPr lang="cs-CZ" sz="1800" dirty="0">
              <a:latin typeface="Gill Sans MT Condensed" panose="020B0506020104020203" pitchFamily="34" charset="-18"/>
            </a:endParaRPr>
          </a:p>
          <a:p>
            <a:r>
              <a:rPr lang="cs-CZ" sz="1800" dirty="0">
                <a:latin typeface="Gill Sans MT Condensed" panose="020B0506020104020203" pitchFamily="34" charset="-18"/>
              </a:rPr>
              <a:t>04 XXXXXXXXXXXX</a:t>
            </a:r>
          </a:p>
          <a:p>
            <a:endParaRPr lang="cs-CZ" sz="1800" dirty="0"/>
          </a:p>
        </p:txBody>
      </p:sp>
    </p:spTree>
    <p:extLst>
      <p:ext uri="{BB962C8B-B14F-4D97-AF65-F5344CB8AC3E}">
        <p14:creationId xmlns:p14="http://schemas.microsoft.com/office/powerpoint/2010/main" val="134926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7008E15D-50E9-4018-B899-A602BA5C6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2590" y="2627377"/>
            <a:ext cx="2729449" cy="628568"/>
          </a:xfrm>
          <a:solidFill>
            <a:schemeClr val="bg1">
              <a:alpha val="50000"/>
            </a:schemeClr>
          </a:solidFill>
        </p:spPr>
        <p:txBody>
          <a:bodyPr>
            <a:noAutofit/>
          </a:bodyPr>
          <a:lstStyle/>
          <a:p>
            <a:r>
              <a:rPr lang="cs-CZ" sz="5000" dirty="0" smtClean="0">
                <a:solidFill>
                  <a:srgbClr val="003657"/>
                </a:solidFill>
                <a:latin typeface="Gill Sans MT Condensed" panose="020B0506020104020203" pitchFamily="34" charset="-18"/>
              </a:rPr>
              <a:t>FONT</a:t>
            </a:r>
            <a:endParaRPr lang="cs-CZ" sz="5000" dirty="0">
              <a:solidFill>
                <a:srgbClr val="003657"/>
              </a:solidFill>
              <a:latin typeface="Gill Sans MT Condensed" panose="020B0506020104020203" pitchFamily="34" charset="-18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0884E840-1555-4DA7-83BC-ED31A354F128}"/>
              </a:ext>
            </a:extLst>
          </p:cNvPr>
          <p:cNvSpPr txBox="1">
            <a:spLocks/>
          </p:cNvSpPr>
          <p:nvPr/>
        </p:nvSpPr>
        <p:spPr>
          <a:xfrm>
            <a:off x="690957" y="1813116"/>
            <a:ext cx="721894" cy="715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50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4" name="Zástupný symbol pro obsah 2">
            <a:extLst>
              <a:ext uri="{FF2B5EF4-FFF2-40B4-BE49-F238E27FC236}">
                <a16:creationId xmlns:a16="http://schemas.microsoft.com/office/drawing/2014/main" id="{4757A292-1423-46C9-8AEE-CC657D01B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0220" y="2808352"/>
            <a:ext cx="4636352" cy="719171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0">
              <a:buNone/>
            </a:pPr>
            <a:r>
              <a:rPr lang="en-US" sz="1800" dirty="0" smtClean="0">
                <a:solidFill>
                  <a:srgbClr val="003657"/>
                </a:solidFill>
                <a:latin typeface="Gill Sans MT Condensed" panose="020B0506020104020203" pitchFamily="34" charset="-18"/>
              </a:rPr>
              <a:t>The font used in the presentation is Gill Sans Condensed. </a:t>
            </a:r>
          </a:p>
          <a:p>
            <a:pPr marL="0">
              <a:buNone/>
            </a:pPr>
            <a:endParaRPr lang="cs-CZ" sz="1800" dirty="0">
              <a:solidFill>
                <a:srgbClr val="003657"/>
              </a:solidFill>
              <a:latin typeface="Bahnschrift Light Condensed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792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Obrázek 18">
            <a:extLst>
              <a:ext uri="{FF2B5EF4-FFF2-40B4-BE49-F238E27FC236}">
                <a16:creationId xmlns:a16="http://schemas.microsoft.com/office/drawing/2014/main" id="{A4C6688E-78ED-4670-A53D-A6BAA08075F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92" y="1"/>
            <a:ext cx="663773" cy="2412694"/>
          </a:xfrm>
          <a:prstGeom prst="rect">
            <a:avLst/>
          </a:prstGeom>
        </p:spPr>
      </p:pic>
      <p:sp>
        <p:nvSpPr>
          <p:cNvPr id="4" name="Nadpis 1">
            <a:extLst>
              <a:ext uri="{FF2B5EF4-FFF2-40B4-BE49-F238E27FC236}">
                <a16:creationId xmlns:a16="http://schemas.microsoft.com/office/drawing/2014/main" id="{7008E15D-50E9-4018-B899-A602BA5C6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892" y="2980943"/>
            <a:ext cx="3078462" cy="62856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5000" dirty="0" smtClean="0">
                <a:solidFill>
                  <a:srgbClr val="003657"/>
                </a:solidFill>
                <a:latin typeface="Gill Sans MT Condensed" panose="020B0506020104020203" pitchFamily="34" charset="-18"/>
              </a:rPr>
              <a:t>PRESENTATION WITH CONTENT</a:t>
            </a:r>
            <a:endParaRPr lang="cs-CZ" sz="5000" dirty="0">
              <a:solidFill>
                <a:srgbClr val="003657"/>
              </a:solidFill>
              <a:latin typeface="Gill Sans MT Condensed" panose="020B0506020104020203" pitchFamily="34" charset="-18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0884E840-1555-4DA7-83BC-ED31A354F128}"/>
              </a:ext>
            </a:extLst>
          </p:cNvPr>
          <p:cNvSpPr txBox="1">
            <a:spLocks/>
          </p:cNvSpPr>
          <p:nvPr/>
        </p:nvSpPr>
        <p:spPr>
          <a:xfrm>
            <a:off x="690957" y="1813116"/>
            <a:ext cx="721894" cy="715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50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E1B19F33-9FE9-4E98-9188-81E8A158B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4449" y="2750462"/>
            <a:ext cx="4342719" cy="1338828"/>
          </a:xfrm>
          <a:noFill/>
        </p:spPr>
        <p:txBody>
          <a:bodyPr wrap="square" rtlCol="0">
            <a:spAutoFit/>
          </a:bodyPr>
          <a:lstStyle/>
          <a:p>
            <a:pPr marL="0">
              <a:buNone/>
            </a:pPr>
            <a:r>
              <a:rPr lang="en-US" sz="1800" dirty="0" smtClean="0">
                <a:solidFill>
                  <a:srgbClr val="003657"/>
                </a:solidFill>
                <a:latin typeface="Gill Sans MT Condensed" panose="020B0506020104020203" pitchFamily="34" charset="-18"/>
              </a:rPr>
              <a:t>When the presentation is divided into numbered chapters and has a content, we put the chapter number</a:t>
            </a:r>
            <a:r>
              <a:rPr lang="cs-CZ" sz="1800" dirty="0" smtClean="0">
                <a:solidFill>
                  <a:srgbClr val="003657"/>
                </a:solidFill>
                <a:latin typeface="Gill Sans MT Condensed" panose="020B0506020104020203" pitchFamily="34" charset="-18"/>
              </a:rPr>
              <a:t>s</a:t>
            </a:r>
            <a:r>
              <a:rPr lang="en-US" sz="1800" dirty="0" smtClean="0">
                <a:solidFill>
                  <a:srgbClr val="003657"/>
                </a:solidFill>
                <a:latin typeface="Gill Sans MT Condensed" panose="020B0506020104020203" pitchFamily="34" charset="-18"/>
              </a:rPr>
              <a:t> in the logo placed in the upper left corner. We don´t use any other numbers or indication, such as 01a. Instead</a:t>
            </a:r>
            <a:r>
              <a:rPr lang="cs-CZ" sz="1800" dirty="0" smtClean="0">
                <a:solidFill>
                  <a:srgbClr val="003657"/>
                </a:solidFill>
                <a:latin typeface="Gill Sans MT Condensed" panose="020B0506020104020203" pitchFamily="34" charset="-18"/>
              </a:rPr>
              <a:t>,</a:t>
            </a:r>
            <a:r>
              <a:rPr lang="en-US" sz="1800" dirty="0" smtClean="0">
                <a:solidFill>
                  <a:srgbClr val="003657"/>
                </a:solidFill>
                <a:latin typeface="Gill Sans MT Condensed" panose="020B0506020104020203" pitchFamily="34" charset="-18"/>
              </a:rPr>
              <a:t> we differentiate the chapter title, as shown on the next slide.</a:t>
            </a:r>
            <a:endParaRPr lang="en-US" sz="1800" dirty="0">
              <a:solidFill>
                <a:srgbClr val="003657"/>
              </a:solidFill>
              <a:latin typeface="Gill Sans MT Condensed" panose="020B0506020104020203" pitchFamily="34" charset="-18"/>
            </a:endParaRPr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FD29E7DF-CCE2-4A9A-BB73-41577656C583}"/>
              </a:ext>
            </a:extLst>
          </p:cNvPr>
          <p:cNvSpPr txBox="1">
            <a:spLocks/>
          </p:cNvSpPr>
          <p:nvPr/>
        </p:nvSpPr>
        <p:spPr>
          <a:xfrm>
            <a:off x="728792" y="1407319"/>
            <a:ext cx="663773" cy="6119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900" dirty="0">
                <a:solidFill>
                  <a:srgbClr val="003657"/>
                </a:solidFill>
                <a:latin typeface="Gill Sans MT Condensed" panose="020B0506020104020203" pitchFamily="34" charset="-18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2508375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7008E15D-50E9-4018-B899-A602BA5C6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19" y="2616775"/>
            <a:ext cx="4208846" cy="62856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5000" dirty="0" smtClean="0">
                <a:solidFill>
                  <a:srgbClr val="D22D40">
                    <a:alpha val="50000"/>
                  </a:srgbClr>
                </a:solidFill>
                <a:latin typeface="Gill Sans MT Condensed" panose="020B0506020104020203" pitchFamily="34" charset="-18"/>
              </a:rPr>
              <a:t>CHAPTER TITLE</a:t>
            </a:r>
            <a:endParaRPr lang="cs-CZ" sz="5000" dirty="0">
              <a:solidFill>
                <a:srgbClr val="D22D40">
                  <a:alpha val="50000"/>
                </a:srgbClr>
              </a:solidFill>
              <a:latin typeface="Gill Sans MT Condensed" panose="020B0506020104020203" pitchFamily="34" charset="-18"/>
            </a:endParaRPr>
          </a:p>
        </p:txBody>
      </p:sp>
      <p:pic>
        <p:nvPicPr>
          <p:cNvPr id="6" name="Zástupný symbol pro obsah 5">
            <a:extLst>
              <a:ext uri="{FF2B5EF4-FFF2-40B4-BE49-F238E27FC236}">
                <a16:creationId xmlns:a16="http://schemas.microsoft.com/office/drawing/2014/main" id="{F5C107FA-C119-42EA-B258-2771F083AB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8" r="92257" b="73419"/>
          <a:stretch/>
        </p:blipFill>
        <p:spPr>
          <a:xfrm>
            <a:off x="735645" y="-47112"/>
            <a:ext cx="632518" cy="1408399"/>
          </a:xfrm>
          <a:prstGeom prst="rect">
            <a:avLst/>
          </a:prstGeom>
        </p:spPr>
      </p:pic>
      <p:sp>
        <p:nvSpPr>
          <p:cNvPr id="7" name="Nadpis 1">
            <a:extLst>
              <a:ext uri="{FF2B5EF4-FFF2-40B4-BE49-F238E27FC236}">
                <a16:creationId xmlns:a16="http://schemas.microsoft.com/office/drawing/2014/main" id="{0884E840-1555-4DA7-83BC-ED31A354F128}"/>
              </a:ext>
            </a:extLst>
          </p:cNvPr>
          <p:cNvSpPr txBox="1">
            <a:spLocks/>
          </p:cNvSpPr>
          <p:nvPr/>
        </p:nvSpPr>
        <p:spPr>
          <a:xfrm>
            <a:off x="690957" y="1813116"/>
            <a:ext cx="721894" cy="715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50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E1B19F33-9FE9-4E98-9188-81E8A158BF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3972" y="3008885"/>
            <a:ext cx="5132850" cy="840230"/>
          </a:xfrm>
          <a:noFill/>
        </p:spPr>
        <p:txBody>
          <a:bodyPr vert="horz" wrap="square" lIns="91440" tIns="45720" rIns="91440" bIns="45720" rtlCol="0">
            <a:spAutoFit/>
          </a:bodyPr>
          <a:lstStyle/>
          <a:p>
            <a:pPr marL="0">
              <a:buNone/>
            </a:pPr>
            <a:r>
              <a:rPr lang="en-US" sz="1800" dirty="0" smtClean="0">
                <a:solidFill>
                  <a:srgbClr val="003657"/>
                </a:solidFill>
                <a:latin typeface="Gill Sans MT Condensed" panose="020B0506020104020203" pitchFamily="34" charset="-18"/>
              </a:rPr>
              <a:t>I</a:t>
            </a:r>
            <a:r>
              <a:rPr lang="cs-CZ" sz="1800" dirty="0" smtClean="0">
                <a:solidFill>
                  <a:srgbClr val="003657"/>
                </a:solidFill>
                <a:latin typeface="Gill Sans MT Condensed" panose="020B0506020104020203" pitchFamily="34" charset="-18"/>
              </a:rPr>
              <a:t>f</a:t>
            </a:r>
            <a:r>
              <a:rPr lang="en-US" sz="1800" dirty="0" smtClean="0">
                <a:solidFill>
                  <a:srgbClr val="003657"/>
                </a:solidFill>
                <a:latin typeface="Gill Sans MT Condensed" panose="020B0506020104020203" pitchFamily="34" charset="-18"/>
              </a:rPr>
              <a:t> a chapter is divided into more sections, we put the title of the chapter in 50% </a:t>
            </a:r>
            <a:r>
              <a:rPr lang="en-US" sz="1800" dirty="0" err="1" smtClean="0">
                <a:solidFill>
                  <a:srgbClr val="003657"/>
                </a:solidFill>
                <a:latin typeface="Gill Sans MT Condensed" panose="020B0506020104020203" pitchFamily="34" charset="-18"/>
              </a:rPr>
              <a:t>transparen</a:t>
            </a:r>
            <a:r>
              <a:rPr lang="cs-CZ" sz="1800" dirty="0" smtClean="0">
                <a:solidFill>
                  <a:srgbClr val="003657"/>
                </a:solidFill>
                <a:latin typeface="Gill Sans MT Condensed" panose="020B0506020104020203" pitchFamily="34" charset="-18"/>
              </a:rPr>
              <a:t>t </a:t>
            </a:r>
            <a:r>
              <a:rPr lang="cs-CZ" sz="1800" dirty="0" err="1" smtClean="0">
                <a:solidFill>
                  <a:srgbClr val="003657"/>
                </a:solidFill>
                <a:latin typeface="Gill Sans MT Condensed" panose="020B0506020104020203" pitchFamily="34" charset="-18"/>
              </a:rPr>
              <a:t>colour</a:t>
            </a:r>
            <a:r>
              <a:rPr lang="en-US" sz="1800" dirty="0" smtClean="0">
                <a:solidFill>
                  <a:srgbClr val="003657"/>
                </a:solidFill>
                <a:latin typeface="Gill Sans MT Condensed" panose="020B0506020104020203" pitchFamily="34" charset="-18"/>
              </a:rPr>
              <a:t>. You may copy this format and use</a:t>
            </a:r>
            <a:r>
              <a:rPr lang="cs-CZ" sz="1800" dirty="0" smtClean="0">
                <a:solidFill>
                  <a:srgbClr val="003657"/>
                </a:solidFill>
                <a:latin typeface="Gill Sans MT Condensed" panose="020B0506020104020203" pitchFamily="34" charset="-18"/>
              </a:rPr>
              <a:t> </a:t>
            </a:r>
            <a:r>
              <a:rPr lang="cs-CZ" sz="1800" dirty="0" err="1" smtClean="0">
                <a:solidFill>
                  <a:srgbClr val="003657"/>
                </a:solidFill>
                <a:latin typeface="Gill Sans MT Condensed" panose="020B0506020104020203" pitchFamily="34" charset="-18"/>
              </a:rPr>
              <a:t>it</a:t>
            </a:r>
            <a:r>
              <a:rPr lang="en-US" sz="1800" dirty="0" smtClean="0">
                <a:solidFill>
                  <a:srgbClr val="003657"/>
                </a:solidFill>
                <a:latin typeface="Gill Sans MT Condensed" panose="020B0506020104020203" pitchFamily="34" charset="-18"/>
              </a:rPr>
              <a:t> </a:t>
            </a:r>
            <a:r>
              <a:rPr lang="cs-CZ" sz="1800" dirty="0" smtClean="0">
                <a:solidFill>
                  <a:srgbClr val="003657"/>
                </a:solidFill>
                <a:latin typeface="Gill Sans MT Condensed" panose="020B0506020104020203" pitchFamily="34" charset="-18"/>
              </a:rPr>
              <a:t>on</a:t>
            </a:r>
            <a:r>
              <a:rPr lang="en-US" sz="1800" dirty="0" smtClean="0">
                <a:solidFill>
                  <a:srgbClr val="003657"/>
                </a:solidFill>
                <a:latin typeface="Gill Sans MT Condensed" panose="020B0506020104020203" pitchFamily="34" charset="-18"/>
              </a:rPr>
              <a:t> other slides.</a:t>
            </a:r>
            <a:endParaRPr lang="en-US" sz="1800" dirty="0">
              <a:solidFill>
                <a:srgbClr val="003657"/>
              </a:solidFill>
              <a:latin typeface="Gill Sans MT Condensed" panose="020B0506020104020203" pitchFamily="34" charset="-18"/>
            </a:endParaRP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41537114-1579-4585-BA0A-ECA987E7F8A2}"/>
              </a:ext>
            </a:extLst>
          </p:cNvPr>
          <p:cNvSpPr txBox="1">
            <a:spLocks/>
          </p:cNvSpPr>
          <p:nvPr/>
        </p:nvSpPr>
        <p:spPr>
          <a:xfrm>
            <a:off x="638819" y="3259198"/>
            <a:ext cx="4208846" cy="62856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5000" dirty="0" smtClean="0">
                <a:solidFill>
                  <a:srgbClr val="003657"/>
                </a:solidFill>
                <a:latin typeface="Gill Sans MT Condensed" panose="020B0506020104020203" pitchFamily="34" charset="-18"/>
              </a:rPr>
              <a:t>SUBHEADING</a:t>
            </a:r>
            <a:endParaRPr lang="cs-CZ" sz="5000" dirty="0">
              <a:solidFill>
                <a:srgbClr val="003657"/>
              </a:solidFill>
              <a:latin typeface="Gill Sans MT Condensed" panose="020B0506020104020203" pitchFamily="34" charset="-18"/>
            </a:endParaRPr>
          </a:p>
        </p:txBody>
      </p:sp>
      <p:pic>
        <p:nvPicPr>
          <p:cNvPr id="13" name="Obrázek 12">
            <a:extLst>
              <a:ext uri="{FF2B5EF4-FFF2-40B4-BE49-F238E27FC236}">
                <a16:creationId xmlns:a16="http://schemas.microsoft.com/office/drawing/2014/main" id="{F425485F-8E6C-457C-9B72-0076704597FF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92" y="1"/>
            <a:ext cx="663773" cy="2412694"/>
          </a:xfrm>
          <a:prstGeom prst="rect">
            <a:avLst/>
          </a:prstGeom>
        </p:spPr>
      </p:pic>
      <p:sp>
        <p:nvSpPr>
          <p:cNvPr id="14" name="Nadpis 1">
            <a:extLst>
              <a:ext uri="{FF2B5EF4-FFF2-40B4-BE49-F238E27FC236}">
                <a16:creationId xmlns:a16="http://schemas.microsoft.com/office/drawing/2014/main" id="{F51DF7FC-0037-46B0-A798-CEEB7DC5BE7D}"/>
              </a:ext>
            </a:extLst>
          </p:cNvPr>
          <p:cNvSpPr txBox="1">
            <a:spLocks/>
          </p:cNvSpPr>
          <p:nvPr/>
        </p:nvSpPr>
        <p:spPr>
          <a:xfrm>
            <a:off x="728792" y="1407319"/>
            <a:ext cx="663773" cy="6119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900" dirty="0">
                <a:solidFill>
                  <a:srgbClr val="003657"/>
                </a:solidFill>
                <a:latin typeface="Gill Sans MT Condensed" panose="020B0506020104020203" pitchFamily="34" charset="-18"/>
              </a:rPr>
              <a:t>01</a:t>
            </a:r>
          </a:p>
        </p:txBody>
      </p:sp>
    </p:spTree>
    <p:extLst>
      <p:ext uri="{BB962C8B-B14F-4D97-AF65-F5344CB8AC3E}">
        <p14:creationId xmlns:p14="http://schemas.microsoft.com/office/powerpoint/2010/main" val="33677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7008E15D-50E9-4018-B899-A602BA5C6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5359" y="2980943"/>
            <a:ext cx="2975574" cy="628568"/>
          </a:xfrm>
          <a:solidFill>
            <a:schemeClr val="bg1">
              <a:alpha val="50000"/>
            </a:schemeClr>
          </a:solidFill>
        </p:spPr>
        <p:txBody>
          <a:bodyPr>
            <a:noAutofit/>
          </a:bodyPr>
          <a:lstStyle/>
          <a:p>
            <a:r>
              <a:rPr lang="cs-CZ" sz="5000" dirty="0" smtClean="0">
                <a:solidFill>
                  <a:srgbClr val="003657"/>
                </a:solidFill>
                <a:latin typeface="Gill Sans MT Condensed" panose="020B0506020104020203" pitchFamily="34" charset="-18"/>
              </a:rPr>
              <a:t>INSERTING PICTURES</a:t>
            </a:r>
            <a:endParaRPr lang="cs-CZ" sz="5000" dirty="0">
              <a:solidFill>
                <a:srgbClr val="003657"/>
              </a:solidFill>
              <a:latin typeface="Gill Sans MT Condensed" panose="020B0506020104020203" pitchFamily="34" charset="-18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0884E840-1555-4DA7-83BC-ED31A354F128}"/>
              </a:ext>
            </a:extLst>
          </p:cNvPr>
          <p:cNvSpPr txBox="1">
            <a:spLocks/>
          </p:cNvSpPr>
          <p:nvPr/>
        </p:nvSpPr>
        <p:spPr>
          <a:xfrm>
            <a:off x="690957" y="1813116"/>
            <a:ext cx="721894" cy="715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50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A2C03FEE-C3FA-4E56-8C02-22F00DB46615}"/>
              </a:ext>
            </a:extLst>
          </p:cNvPr>
          <p:cNvSpPr/>
          <p:nvPr/>
        </p:nvSpPr>
        <p:spPr>
          <a:xfrm>
            <a:off x="4401076" y="2677541"/>
            <a:ext cx="4091759" cy="2331613"/>
          </a:xfrm>
          <a:prstGeom prst="rect">
            <a:avLst/>
          </a:prstGeom>
        </p:spPr>
        <p:txBody>
          <a:bodyPr>
            <a:noAutofit/>
          </a:bodyPr>
          <a:lstStyle/>
          <a:p>
            <a:pPr lvl="1">
              <a:lnSpc>
                <a:spcPct val="90000"/>
              </a:lnSpc>
              <a:spcBef>
                <a:spcPts val="500"/>
              </a:spcBef>
            </a:pPr>
            <a:r>
              <a:rPr lang="en-US" sz="1400" dirty="0" smtClean="0">
                <a:latin typeface="Gill Sans MT Condensed" panose="020B0506020104020203" pitchFamily="34" charset="-18"/>
              </a:rPr>
              <a:t>Pictures should be cropped and </a:t>
            </a:r>
            <a:r>
              <a:rPr lang="en-US" sz="1400" dirty="0" err="1" smtClean="0">
                <a:latin typeface="Gill Sans MT Condensed" panose="020B0506020104020203" pitchFamily="34" charset="-18"/>
              </a:rPr>
              <a:t>should´t</a:t>
            </a:r>
            <a:r>
              <a:rPr lang="en-US" sz="1400" dirty="0" smtClean="0">
                <a:latin typeface="Gill Sans MT Condensed" panose="020B0506020104020203" pitchFamily="34" charset="-18"/>
              </a:rPr>
              <a:t> </a:t>
            </a:r>
            <a:r>
              <a:rPr lang="en-US" sz="1400" dirty="0" err="1" smtClean="0">
                <a:latin typeface="Gill Sans MT Condensed" panose="020B0506020104020203" pitchFamily="34" charset="-18"/>
              </a:rPr>
              <a:t>overl</a:t>
            </a:r>
            <a:r>
              <a:rPr lang="cs-CZ" sz="1400" dirty="0" smtClean="0">
                <a:latin typeface="Gill Sans MT Condensed" panose="020B0506020104020203" pitchFamily="34" charset="-18"/>
              </a:rPr>
              <a:t>a</a:t>
            </a:r>
            <a:r>
              <a:rPr lang="en-US" sz="1400" dirty="0" smtClean="0">
                <a:latin typeface="Gill Sans MT Condensed" panose="020B0506020104020203" pitchFamily="34" charset="-18"/>
              </a:rPr>
              <a:t>y. They should be placed in an organized way. You may use the whole slide and only white background should be used for placing pictures. </a:t>
            </a:r>
            <a:endParaRPr lang="en-US" sz="1400" dirty="0">
              <a:latin typeface="Gill Sans MT Condensed" panose="020B0506020104020203" pitchFamily="34" charset="-18"/>
            </a:endParaRPr>
          </a:p>
        </p:txBody>
      </p:sp>
      <p:pic>
        <p:nvPicPr>
          <p:cNvPr id="10" name="Zástupný symbol pro obsah 4" descr="tn_finek.jpg">
            <a:extLst>
              <a:ext uri="{FF2B5EF4-FFF2-40B4-BE49-F238E27FC236}">
                <a16:creationId xmlns:a16="http://schemas.microsoft.com/office/drawing/2014/main" id="{5A21BCD9-E55A-4A5B-8C49-E0A27F2CEA8D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292978" y="3295227"/>
            <a:ext cx="2379584" cy="3569376"/>
          </a:xfrm>
          <a:prstGeom prst="rect">
            <a:avLst/>
          </a:prstGeom>
        </p:spPr>
      </p:pic>
      <p:pic>
        <p:nvPicPr>
          <p:cNvPr id="11" name="Zástupný symbol pro obsah 10" descr="kleckova-2018.jpg">
            <a:extLst>
              <a:ext uri="{FF2B5EF4-FFF2-40B4-BE49-F238E27FC236}">
                <a16:creationId xmlns:a16="http://schemas.microsoft.com/office/drawing/2014/main" id="{A663F99C-EE3A-4777-89C5-8E73E964C03A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292978" y="-4906"/>
            <a:ext cx="2379583" cy="3137194"/>
          </a:xfrm>
          <a:prstGeom prst="rect">
            <a:avLst/>
          </a:prstGeom>
        </p:spPr>
      </p:pic>
      <p:sp>
        <p:nvSpPr>
          <p:cNvPr id="12" name="Obdélník 11">
            <a:extLst>
              <a:ext uri="{FF2B5EF4-FFF2-40B4-BE49-F238E27FC236}">
                <a16:creationId xmlns:a16="http://schemas.microsoft.com/office/drawing/2014/main" id="{E7A8388B-6824-47C7-BDEC-CD98C08F24C8}"/>
              </a:ext>
            </a:extLst>
          </p:cNvPr>
          <p:cNvSpPr/>
          <p:nvPr/>
        </p:nvSpPr>
        <p:spPr>
          <a:xfrm>
            <a:off x="6995077" y="6212191"/>
            <a:ext cx="22979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600" dirty="0">
                <a:latin typeface="Gill Sans MT Condensed" panose="020B0506020104020203" pitchFamily="34" charset="-18"/>
              </a:rPr>
              <a:t>prof. MUDr. Fínek Jindřich Ph.D.</a:t>
            </a:r>
          </a:p>
          <a:p>
            <a:pPr algn="r"/>
            <a:r>
              <a:rPr lang="cs-CZ" sz="1600" dirty="0" smtClean="0">
                <a:latin typeface="Gill Sans MT Condensed" panose="020B0506020104020203" pitchFamily="34" charset="-18"/>
              </a:rPr>
              <a:t>Dean </a:t>
            </a:r>
            <a:r>
              <a:rPr lang="cs-CZ" sz="1600" dirty="0" err="1" smtClean="0">
                <a:latin typeface="Gill Sans MT Condensed" panose="020B0506020104020203" pitchFamily="34" charset="-18"/>
              </a:rPr>
              <a:t>of</a:t>
            </a:r>
            <a:r>
              <a:rPr lang="cs-CZ" sz="1600" dirty="0" smtClean="0">
                <a:latin typeface="Gill Sans MT Condensed" panose="020B0506020104020203" pitchFamily="34" charset="-18"/>
              </a:rPr>
              <a:t> </a:t>
            </a:r>
            <a:r>
              <a:rPr lang="cs-CZ" sz="1600" dirty="0" err="1" smtClean="0">
                <a:latin typeface="Gill Sans MT Condensed" panose="020B0506020104020203" pitchFamily="34" charset="-18"/>
              </a:rPr>
              <a:t>faculty</a:t>
            </a:r>
            <a:endParaRPr lang="cs-CZ" sz="1600" dirty="0">
              <a:latin typeface="Gill Sans MT Condensed" panose="020B0506020104020203" pitchFamily="34" charset="-18"/>
            </a:endParaRP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DB9A36F7-788B-4E09-8089-D9EBFCF6E9D4}"/>
              </a:ext>
            </a:extLst>
          </p:cNvPr>
          <p:cNvSpPr/>
          <p:nvPr/>
        </p:nvSpPr>
        <p:spPr>
          <a:xfrm>
            <a:off x="6995076" y="72312"/>
            <a:ext cx="22979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cs-CZ" sz="1600" dirty="0">
                <a:latin typeface="Gill Sans MT Condensed" panose="020B0506020104020203" pitchFamily="34" charset="-18"/>
              </a:rPr>
              <a:t>Ing. Marie Klečková</a:t>
            </a:r>
          </a:p>
          <a:p>
            <a:pPr algn="r"/>
            <a:r>
              <a:rPr lang="cs-CZ" sz="1600" dirty="0" err="1" smtClean="0">
                <a:latin typeface="Gill Sans MT Condensed" panose="020B0506020104020203" pitchFamily="34" charset="-18"/>
              </a:rPr>
              <a:t>Faculty</a:t>
            </a:r>
            <a:r>
              <a:rPr lang="cs-CZ" sz="1600" dirty="0" smtClean="0">
                <a:latin typeface="Gill Sans MT Condensed" panose="020B0506020104020203" pitchFamily="34" charset="-18"/>
              </a:rPr>
              <a:t> </a:t>
            </a:r>
            <a:r>
              <a:rPr lang="cs-CZ" sz="1600" dirty="0" err="1" smtClean="0">
                <a:latin typeface="Gill Sans MT Condensed" panose="020B0506020104020203" pitchFamily="34" charset="-18"/>
              </a:rPr>
              <a:t>secretary</a:t>
            </a:r>
            <a:endParaRPr lang="cs-CZ" sz="1600" dirty="0">
              <a:latin typeface="Gill Sans MT Condensed" panose="020B0506020104020203" pitchFamily="34" charset="-18"/>
            </a:endParaRP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65C325E0-28F4-4F95-ADB7-2C2D892D8EE0}"/>
              </a:ext>
            </a:extLst>
          </p:cNvPr>
          <p:cNvSpPr txBox="1"/>
          <p:nvPr/>
        </p:nvSpPr>
        <p:spPr>
          <a:xfrm>
            <a:off x="690957" y="4185755"/>
            <a:ext cx="36289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buNone/>
              <a:defRPr sz="1400">
                <a:solidFill>
                  <a:schemeClr val="bg1"/>
                </a:solidFill>
                <a:latin typeface="Bahnschrift Light Condensed" panose="020B0502040204020203" pitchFamily="34" charset="0"/>
              </a:defRPr>
            </a:lvl1pPr>
          </a:lstStyle>
          <a:p>
            <a:r>
              <a:rPr lang="cs-CZ" sz="1800" dirty="0" err="1" smtClean="0">
                <a:solidFill>
                  <a:schemeClr val="tx1"/>
                </a:solidFill>
                <a:latin typeface="Gill Sans MT Condensed" panose="020B0506020104020203" pitchFamily="34" charset="-18"/>
                <a:cs typeface="Arial" panose="020B0604020202020204" pitchFamily="34" charset="0"/>
              </a:rPr>
              <a:t>Here</a:t>
            </a:r>
            <a:r>
              <a:rPr lang="cs-CZ" sz="1800" dirty="0" smtClean="0">
                <a:solidFill>
                  <a:schemeClr val="tx1"/>
                </a:solidFill>
                <a:latin typeface="Gill Sans MT Condensed" panose="020B0506020104020203" pitchFamily="34" charset="-18"/>
                <a:cs typeface="Arial" panose="020B0604020202020204" pitchFamily="34" charset="0"/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  <a:latin typeface="Gill Sans MT Condensed" panose="020B0506020104020203" pitchFamily="34" charset="-18"/>
                <a:cs typeface="Arial" panose="020B0604020202020204" pitchFamily="34" charset="0"/>
              </a:rPr>
              <a:t>you</a:t>
            </a:r>
            <a:r>
              <a:rPr lang="cs-CZ" sz="1800" dirty="0" smtClean="0">
                <a:solidFill>
                  <a:schemeClr val="tx1"/>
                </a:solidFill>
                <a:latin typeface="Gill Sans MT Condensed" panose="020B0506020104020203" pitchFamily="34" charset="-18"/>
                <a:cs typeface="Arial" panose="020B0604020202020204" pitchFamily="34" charset="0"/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  <a:latin typeface="Gill Sans MT Condensed" panose="020B0506020104020203" pitchFamily="34" charset="-18"/>
                <a:cs typeface="Arial" panose="020B0604020202020204" pitchFamily="34" charset="0"/>
              </a:rPr>
              <a:t>mention</a:t>
            </a:r>
            <a:r>
              <a:rPr lang="cs-CZ" sz="1800" dirty="0" smtClean="0">
                <a:solidFill>
                  <a:schemeClr val="tx1"/>
                </a:solidFill>
                <a:latin typeface="Gill Sans MT Condensed" panose="020B0506020104020203" pitchFamily="34" charset="-18"/>
                <a:cs typeface="Arial" panose="020B0604020202020204" pitchFamily="34" charset="0"/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  <a:latin typeface="Gill Sans MT Condensed" panose="020B0506020104020203" pitchFamily="34" charset="-18"/>
                <a:cs typeface="Arial" panose="020B0604020202020204" pitchFamily="34" charset="0"/>
              </a:rPr>
              <a:t>the</a:t>
            </a:r>
            <a:r>
              <a:rPr lang="cs-CZ" sz="1800" dirty="0" smtClean="0">
                <a:solidFill>
                  <a:schemeClr val="tx1"/>
                </a:solidFill>
                <a:latin typeface="Gill Sans MT Condensed" panose="020B0506020104020203" pitchFamily="34" charset="-18"/>
                <a:cs typeface="Arial" panose="020B0604020202020204" pitchFamily="34" charset="0"/>
              </a:rPr>
              <a:t> source </a:t>
            </a:r>
            <a:r>
              <a:rPr lang="cs-CZ" sz="1800" dirty="0" err="1" smtClean="0">
                <a:solidFill>
                  <a:schemeClr val="tx1"/>
                </a:solidFill>
                <a:latin typeface="Gill Sans MT Condensed" panose="020B0506020104020203" pitchFamily="34" charset="-18"/>
                <a:cs typeface="Arial" panose="020B0604020202020204" pitchFamily="34" charset="0"/>
              </a:rPr>
              <a:t>information</a:t>
            </a:r>
            <a:r>
              <a:rPr lang="cs-CZ" sz="1800" dirty="0" smtClean="0">
                <a:solidFill>
                  <a:schemeClr val="tx1"/>
                </a:solidFill>
                <a:latin typeface="Gill Sans MT Condensed" panose="020B0506020104020203" pitchFamily="34" charset="-18"/>
                <a:cs typeface="Arial" panose="020B0604020202020204" pitchFamily="34" charset="0"/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  <a:latin typeface="Gill Sans MT Condensed" panose="020B0506020104020203" pitchFamily="34" charset="-18"/>
                <a:cs typeface="Arial" panose="020B0604020202020204" pitchFamily="34" charset="0"/>
              </a:rPr>
              <a:t>for</a:t>
            </a:r>
            <a:r>
              <a:rPr lang="cs-CZ" sz="1800" dirty="0" smtClean="0">
                <a:solidFill>
                  <a:schemeClr val="tx1"/>
                </a:solidFill>
                <a:latin typeface="Gill Sans MT Condensed" panose="020B0506020104020203" pitchFamily="34" charset="-18"/>
                <a:cs typeface="Arial" panose="020B0604020202020204" pitchFamily="34" charset="0"/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  <a:latin typeface="Gill Sans MT Condensed" panose="020B0506020104020203" pitchFamily="34" charset="-18"/>
                <a:cs typeface="Arial" panose="020B0604020202020204" pitchFamily="34" charset="0"/>
              </a:rPr>
              <a:t>the</a:t>
            </a:r>
            <a:r>
              <a:rPr lang="cs-CZ" sz="1800" dirty="0" smtClean="0">
                <a:solidFill>
                  <a:schemeClr val="tx1"/>
                </a:solidFill>
                <a:latin typeface="Gill Sans MT Condensed" panose="020B0506020104020203" pitchFamily="34" charset="-18"/>
                <a:cs typeface="Arial" panose="020B0604020202020204" pitchFamily="34" charset="0"/>
              </a:rPr>
              <a:t> </a:t>
            </a:r>
            <a:r>
              <a:rPr lang="cs-CZ" sz="1800" dirty="0" err="1" smtClean="0">
                <a:solidFill>
                  <a:schemeClr val="tx1"/>
                </a:solidFill>
                <a:latin typeface="Gill Sans MT Condensed" panose="020B0506020104020203" pitchFamily="34" charset="-18"/>
                <a:cs typeface="Arial" panose="020B0604020202020204" pitchFamily="34" charset="0"/>
              </a:rPr>
              <a:t>images</a:t>
            </a:r>
            <a:r>
              <a:rPr lang="cs-CZ" sz="1800" dirty="0" smtClean="0">
                <a:solidFill>
                  <a:schemeClr val="tx1"/>
                </a:solidFill>
                <a:latin typeface="Gill Sans MT Condensed" panose="020B0506020104020203" pitchFamily="34" charset="-18"/>
                <a:cs typeface="Arial" panose="020B0604020202020204" pitchFamily="34" charset="0"/>
              </a:rPr>
              <a:t>.</a:t>
            </a:r>
            <a:endParaRPr lang="cs-CZ" sz="1800" dirty="0">
              <a:solidFill>
                <a:schemeClr val="tx1"/>
              </a:solidFill>
              <a:latin typeface="Gill Sans MT Condensed" panose="020B0506020104020203" pitchFamily="34" charset="-18"/>
              <a:cs typeface="Arial" panose="020B0604020202020204" pitchFamily="34" charset="0"/>
            </a:endParaRPr>
          </a:p>
        </p:txBody>
      </p:sp>
      <p:pic>
        <p:nvPicPr>
          <p:cNvPr id="15" name="Obrázek 14">
            <a:extLst>
              <a:ext uri="{FF2B5EF4-FFF2-40B4-BE49-F238E27FC236}">
                <a16:creationId xmlns:a16="http://schemas.microsoft.com/office/drawing/2014/main" id="{8E9CE825-B3E0-46CA-BDF5-3D2EFFA2CDC7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92" y="1"/>
            <a:ext cx="663773" cy="2412694"/>
          </a:xfrm>
          <a:prstGeom prst="rect">
            <a:avLst/>
          </a:prstGeom>
        </p:spPr>
      </p:pic>
      <p:sp>
        <p:nvSpPr>
          <p:cNvPr id="16" name="Nadpis 1">
            <a:extLst>
              <a:ext uri="{FF2B5EF4-FFF2-40B4-BE49-F238E27FC236}">
                <a16:creationId xmlns:a16="http://schemas.microsoft.com/office/drawing/2014/main" id="{5A20A260-F1ED-4D5F-81A0-A7FAB0018793}"/>
              </a:ext>
            </a:extLst>
          </p:cNvPr>
          <p:cNvSpPr txBox="1">
            <a:spLocks/>
          </p:cNvSpPr>
          <p:nvPr/>
        </p:nvSpPr>
        <p:spPr>
          <a:xfrm>
            <a:off x="728792" y="1407319"/>
            <a:ext cx="663773" cy="6119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900" dirty="0">
                <a:solidFill>
                  <a:srgbClr val="003657"/>
                </a:solidFill>
                <a:latin typeface="Gill Sans MT Condensed" panose="020B0506020104020203" pitchFamily="34" charset="-18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394692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>
            <a:extLst>
              <a:ext uri="{FF2B5EF4-FFF2-40B4-BE49-F238E27FC236}">
                <a16:creationId xmlns:a16="http://schemas.microsoft.com/office/drawing/2014/main" id="{7008E15D-50E9-4018-B899-A602BA5C6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1892" y="2980943"/>
            <a:ext cx="2729449" cy="628568"/>
          </a:xfrm>
          <a:solidFill>
            <a:schemeClr val="bg1"/>
          </a:solidFill>
        </p:spPr>
        <p:txBody>
          <a:bodyPr>
            <a:noAutofit/>
          </a:bodyPr>
          <a:lstStyle/>
          <a:p>
            <a:r>
              <a:rPr lang="cs-CZ" sz="5000" dirty="0" smtClean="0">
                <a:solidFill>
                  <a:srgbClr val="003657"/>
                </a:solidFill>
                <a:latin typeface="Gill Sans MT Condensed" panose="020B0506020104020203" pitchFamily="34" charset="-18"/>
              </a:rPr>
              <a:t>ANOTHER EXAMPLE</a:t>
            </a:r>
            <a:endParaRPr lang="cs-CZ" sz="5000" dirty="0">
              <a:solidFill>
                <a:srgbClr val="003657"/>
              </a:solidFill>
              <a:latin typeface="Gill Sans MT Condensed" panose="020B0506020104020203" pitchFamily="34" charset="-18"/>
            </a:endParaRP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0884E840-1555-4DA7-83BC-ED31A354F128}"/>
              </a:ext>
            </a:extLst>
          </p:cNvPr>
          <p:cNvSpPr txBox="1">
            <a:spLocks/>
          </p:cNvSpPr>
          <p:nvPr/>
        </p:nvSpPr>
        <p:spPr>
          <a:xfrm>
            <a:off x="690957" y="1813116"/>
            <a:ext cx="721894" cy="715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cs-CZ" sz="5000" dirty="0">
              <a:solidFill>
                <a:schemeClr val="bg1"/>
              </a:solidFill>
              <a:latin typeface="Bahnschrift Condensed" panose="020B0502040204020203" pitchFamily="34" charset="0"/>
            </a:endParaRPr>
          </a:p>
        </p:txBody>
      </p:sp>
      <p:pic>
        <p:nvPicPr>
          <p:cNvPr id="12" name="Zástupný symbol pro obsah 13">
            <a:extLst>
              <a:ext uri="{FF2B5EF4-FFF2-40B4-BE49-F238E27FC236}">
                <a16:creationId xmlns:a16="http://schemas.microsoft.com/office/drawing/2014/main" id="{33CAC896-8CFD-4D4E-8BC1-68CB3158337F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5345" y="4018914"/>
            <a:ext cx="1309255" cy="2839086"/>
          </a:xfrm>
          <a:prstGeom prst="rect">
            <a:avLst/>
          </a:prstGeom>
        </p:spPr>
      </p:pic>
      <p:pic>
        <p:nvPicPr>
          <p:cNvPr id="13" name="Zástupný symbol pro obsah 6" descr="Neuroblastom: Forscher bringen Tumorzellen auf Kollisionskurs ...">
            <a:extLst>
              <a:ext uri="{FF2B5EF4-FFF2-40B4-BE49-F238E27FC236}">
                <a16:creationId xmlns:a16="http://schemas.microsoft.com/office/drawing/2014/main" id="{22CAAF74-5463-48F6-8FBA-6501560116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9723" y="4018594"/>
            <a:ext cx="3785874" cy="2839406"/>
          </a:xfrm>
          <a:prstGeom prst="rect">
            <a:avLst/>
          </a:prstGeom>
          <a:effectLst/>
        </p:spPr>
      </p:pic>
      <p:pic>
        <p:nvPicPr>
          <p:cNvPr id="15" name="Zástupný symbol pro obsah 4">
            <a:extLst>
              <a:ext uri="{FF2B5EF4-FFF2-40B4-BE49-F238E27FC236}">
                <a16:creationId xmlns:a16="http://schemas.microsoft.com/office/drawing/2014/main" id="{BE43D060-0F3F-4F87-A917-9726C53AE08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20720" y="4018594"/>
            <a:ext cx="1171280" cy="2849117"/>
          </a:xfrm>
          <a:prstGeom prst="rect">
            <a:avLst/>
          </a:prstGeom>
          <a:effectLst/>
        </p:spPr>
      </p:pic>
      <p:pic>
        <p:nvPicPr>
          <p:cNvPr id="2050" name="Picture 2" descr="KalorickéTabulky.cz - kalorické hodnoty potravin, kj, kalorie">
            <a:extLst>
              <a:ext uri="{FF2B5EF4-FFF2-40B4-BE49-F238E27FC236}">
                <a16:creationId xmlns:a16="http://schemas.microsoft.com/office/drawing/2014/main" id="{769FA3C4-7382-4ABA-BE6B-0DFE82EA32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4741" y="1620982"/>
            <a:ext cx="3645621" cy="208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Skupina 16">
            <a:extLst>
              <a:ext uri="{FF2B5EF4-FFF2-40B4-BE49-F238E27FC236}">
                <a16:creationId xmlns:a16="http://schemas.microsoft.com/office/drawing/2014/main" id="{B0CF84AF-79D0-4733-978D-C01619200891}"/>
              </a:ext>
            </a:extLst>
          </p:cNvPr>
          <p:cNvGrpSpPr/>
          <p:nvPr/>
        </p:nvGrpSpPr>
        <p:grpSpPr>
          <a:xfrm>
            <a:off x="5330909" y="1305530"/>
            <a:ext cx="2770909" cy="2447167"/>
            <a:chOff x="4710545" y="4018594"/>
            <a:chExt cx="2770909" cy="2447167"/>
          </a:xfrm>
        </p:grpSpPr>
        <p:pic>
          <p:nvPicPr>
            <p:cNvPr id="14" name="Zástupný symbol pro obsah 4">
              <a:extLst>
                <a:ext uri="{FF2B5EF4-FFF2-40B4-BE49-F238E27FC236}">
                  <a16:creationId xmlns:a16="http://schemas.microsoft.com/office/drawing/2014/main" id="{04DB84F3-3E3F-4689-A803-8492853123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/>
            <a:srcRect l="2005" t="2396" r="2406" b="3653"/>
            <a:stretch/>
          </p:blipFill>
          <p:spPr>
            <a:xfrm>
              <a:off x="4710545" y="4018594"/>
              <a:ext cx="2770909" cy="2447167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/>
          </p:spPr>
        </p:pic>
        <p:sp>
          <p:nvSpPr>
            <p:cNvPr id="8" name="Obdélník 7">
              <a:extLst>
                <a:ext uri="{FF2B5EF4-FFF2-40B4-BE49-F238E27FC236}">
                  <a16:creationId xmlns:a16="http://schemas.microsoft.com/office/drawing/2014/main" id="{3100517F-5E23-4E8D-9240-E3A51A9447A3}"/>
                </a:ext>
              </a:extLst>
            </p:cNvPr>
            <p:cNvSpPr/>
            <p:nvPr/>
          </p:nvSpPr>
          <p:spPr>
            <a:xfrm>
              <a:off x="4710545" y="4018594"/>
              <a:ext cx="152400" cy="181922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cs-CZ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</a:endParaRPr>
            </a:p>
          </p:txBody>
        </p:sp>
      </p:grp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5832AE08-76E6-46F4-BE2A-269CC05F377C}"/>
              </a:ext>
            </a:extLst>
          </p:cNvPr>
          <p:cNvSpPr txBox="1"/>
          <p:nvPr/>
        </p:nvSpPr>
        <p:spPr>
          <a:xfrm>
            <a:off x="631892" y="4204676"/>
            <a:ext cx="36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buNone/>
              <a:defRPr sz="1400">
                <a:solidFill>
                  <a:schemeClr val="bg1"/>
                </a:solidFill>
                <a:latin typeface="Bahnschrift Light Condensed" panose="020B0502040204020203" pitchFamily="34" charset="0"/>
              </a:defRPr>
            </a:lvl1pPr>
          </a:lstStyle>
          <a:p>
            <a:endParaRPr lang="cs-CZ" sz="1800" dirty="0">
              <a:solidFill>
                <a:schemeClr val="tx1"/>
              </a:solidFill>
              <a:cs typeface="Arial" panose="020B0604020202020204" pitchFamily="34" charset="0"/>
            </a:endParaRP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3AE9FA14-3C8C-488D-99DC-D152CB4C3EE9}"/>
              </a:ext>
            </a:extLst>
          </p:cNvPr>
          <p:cNvSpPr txBox="1"/>
          <p:nvPr/>
        </p:nvSpPr>
        <p:spPr>
          <a:xfrm>
            <a:off x="690957" y="4061340"/>
            <a:ext cx="36289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buNone/>
              <a:defRPr sz="1400">
                <a:solidFill>
                  <a:schemeClr val="bg1"/>
                </a:solidFill>
                <a:latin typeface="Bahnschrift Light Condensed" panose="020B0502040204020203" pitchFamily="34" charset="0"/>
              </a:defRPr>
            </a:lvl1pPr>
          </a:lstStyle>
          <a:p>
            <a:r>
              <a:rPr lang="cs-CZ" sz="1800" dirty="0">
                <a:solidFill>
                  <a:schemeClr val="tx1"/>
                </a:solidFill>
                <a:latin typeface="Gill Sans MT Condensed" panose="020B0506020104020203" pitchFamily="34" charset="-18"/>
                <a:cs typeface="Arial" panose="020B0604020202020204" pitchFamily="34" charset="0"/>
              </a:rPr>
              <a:t>More </a:t>
            </a:r>
            <a:r>
              <a:rPr lang="cs-CZ" sz="1800" dirty="0" err="1">
                <a:solidFill>
                  <a:schemeClr val="tx1"/>
                </a:solidFill>
                <a:latin typeface="Gill Sans MT Condensed" panose="020B0506020104020203" pitchFamily="34" charset="-18"/>
                <a:cs typeface="Arial" panose="020B0604020202020204" pitchFamily="34" charset="0"/>
              </a:rPr>
              <a:t>personalised</a:t>
            </a:r>
            <a:r>
              <a:rPr lang="cs-CZ" sz="1800" dirty="0">
                <a:solidFill>
                  <a:schemeClr val="tx1"/>
                </a:solidFill>
                <a:latin typeface="Gill Sans MT Condensed" panose="020B0506020104020203" pitchFamily="34" charset="-18"/>
                <a:cs typeface="Arial" panose="020B0604020202020204" pitchFamily="34" charset="0"/>
              </a:rPr>
              <a:t> </a:t>
            </a:r>
            <a:r>
              <a:rPr lang="cs-CZ" sz="1800" dirty="0" err="1">
                <a:solidFill>
                  <a:schemeClr val="tx1"/>
                </a:solidFill>
                <a:latin typeface="Gill Sans MT Condensed" panose="020B0506020104020203" pitchFamily="34" charset="-18"/>
                <a:cs typeface="Arial" panose="020B0604020202020204" pitchFamily="34" charset="0"/>
              </a:rPr>
              <a:t>attempt</a:t>
            </a:r>
            <a:endParaRPr lang="cs-CZ" sz="1800" dirty="0">
              <a:solidFill>
                <a:schemeClr val="tx1"/>
              </a:solidFill>
              <a:latin typeface="Gill Sans MT Condensed" panose="020B0506020104020203" pitchFamily="34" charset="-18"/>
              <a:cs typeface="Arial" panose="020B0604020202020204" pitchFamily="34" charset="0"/>
            </a:endParaRPr>
          </a:p>
        </p:txBody>
      </p:sp>
      <p:pic>
        <p:nvPicPr>
          <p:cNvPr id="20" name="Obrázek 19">
            <a:extLst>
              <a:ext uri="{FF2B5EF4-FFF2-40B4-BE49-F238E27FC236}">
                <a16:creationId xmlns:a16="http://schemas.microsoft.com/office/drawing/2014/main" id="{5F4E6097-1031-4F40-A3E9-1FE9F86924D3}"/>
              </a:ext>
            </a:extLst>
          </p:cNvPr>
          <p:cNvPicPr>
            <a:picLocks noChangeAspect="1"/>
          </p:cNvPicPr>
          <p:nvPr/>
        </p:nvPicPr>
        <p:blipFill>
          <a:blip r:embed="rId7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92" y="1"/>
            <a:ext cx="663773" cy="2412694"/>
          </a:xfrm>
          <a:prstGeom prst="rect">
            <a:avLst/>
          </a:prstGeom>
        </p:spPr>
      </p:pic>
      <p:sp>
        <p:nvSpPr>
          <p:cNvPr id="21" name="Nadpis 1">
            <a:extLst>
              <a:ext uri="{FF2B5EF4-FFF2-40B4-BE49-F238E27FC236}">
                <a16:creationId xmlns:a16="http://schemas.microsoft.com/office/drawing/2014/main" id="{5CA28757-5FDF-4C44-BB51-714D1749B8D3}"/>
              </a:ext>
            </a:extLst>
          </p:cNvPr>
          <p:cNvSpPr txBox="1">
            <a:spLocks/>
          </p:cNvSpPr>
          <p:nvPr/>
        </p:nvSpPr>
        <p:spPr>
          <a:xfrm>
            <a:off x="728792" y="1407319"/>
            <a:ext cx="663773" cy="611981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4900" dirty="0">
                <a:solidFill>
                  <a:srgbClr val="003657"/>
                </a:solidFill>
                <a:latin typeface="Gill Sans MT Condensed" panose="020B0506020104020203" pitchFamily="34" charset="-18"/>
              </a:rPr>
              <a:t>02</a:t>
            </a:r>
          </a:p>
        </p:txBody>
      </p:sp>
    </p:spTree>
    <p:extLst>
      <p:ext uri="{BB962C8B-B14F-4D97-AF65-F5344CB8AC3E}">
        <p14:creationId xmlns:p14="http://schemas.microsoft.com/office/powerpoint/2010/main" val="1362870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8EF2B762-5A34-49A6-803D-5B5B4A1D7A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7482" y="2165624"/>
            <a:ext cx="5638800" cy="565425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cs-CZ" sz="18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bg1"/>
                </a:solidFill>
                <a:latin typeface="Gill Sans MT Condensed" panose="020B0506020104020203" pitchFamily="34" charset="-18"/>
              </a:rPr>
              <a:t>The blue background may upgrade your presentation and </a:t>
            </a:r>
            <a:r>
              <a:rPr lang="cs-CZ" sz="1800" dirty="0" err="1" smtClean="0">
                <a:solidFill>
                  <a:schemeClr val="bg1"/>
                </a:solidFill>
                <a:latin typeface="Gill Sans MT Condensed" panose="020B0506020104020203" pitchFamily="34" charset="-18"/>
              </a:rPr>
              <a:t>it</a:t>
            </a:r>
            <a:r>
              <a:rPr lang="cs-CZ" sz="1800" dirty="0" smtClean="0">
                <a:solidFill>
                  <a:schemeClr val="bg1"/>
                </a:solidFill>
                <a:latin typeface="Gill Sans MT Condensed" panose="020B0506020104020203" pitchFamily="34" charset="-18"/>
              </a:rPr>
              <a:t> </a:t>
            </a:r>
            <a:r>
              <a:rPr lang="en-US" sz="1800" dirty="0" smtClean="0">
                <a:solidFill>
                  <a:schemeClr val="bg1"/>
                </a:solidFill>
                <a:latin typeface="Gill Sans MT Condensed" panose="020B0506020104020203" pitchFamily="34" charset="-18"/>
              </a:rPr>
              <a:t>make</a:t>
            </a:r>
            <a:r>
              <a:rPr lang="cs-CZ" sz="1800" dirty="0" smtClean="0">
                <a:solidFill>
                  <a:schemeClr val="bg1"/>
                </a:solidFill>
                <a:latin typeface="Gill Sans MT Condensed" panose="020B0506020104020203" pitchFamily="34" charset="-18"/>
              </a:rPr>
              <a:t>s</a:t>
            </a:r>
            <a:r>
              <a:rPr lang="en-US" sz="1800" dirty="0" smtClean="0">
                <a:solidFill>
                  <a:schemeClr val="bg1"/>
                </a:solidFill>
                <a:latin typeface="Gill Sans MT Condensed" panose="020B0506020104020203" pitchFamily="34" charset="-18"/>
              </a:rPr>
              <a:t> eyes relax. At the same time, it offers more space for information, because it doesn´t have a logo.</a:t>
            </a:r>
          </a:p>
          <a:p>
            <a:pPr marL="0" indent="0">
              <a:buNone/>
            </a:pPr>
            <a:endParaRPr lang="en-US" sz="1800" dirty="0" smtClean="0">
              <a:solidFill>
                <a:schemeClr val="bg1"/>
              </a:solidFill>
              <a:latin typeface="Gill Sans MT Condensed" panose="020B0506020104020203" pitchFamily="34" charset="-18"/>
            </a:endParaRPr>
          </a:p>
          <a:p>
            <a:pPr marL="0" indent="0">
              <a:buNone/>
            </a:pPr>
            <a:r>
              <a:rPr lang="en-US" sz="1800" dirty="0" smtClean="0">
                <a:solidFill>
                  <a:schemeClr val="bg1"/>
                </a:solidFill>
                <a:latin typeface="Gill Sans MT Condensed" panose="020B0506020104020203" pitchFamily="34" charset="-18"/>
              </a:rPr>
              <a:t>This format should be used moderately, e.g. once in one chapter for emphasizing important or interactive content.</a:t>
            </a:r>
          </a:p>
          <a:p>
            <a:endParaRPr lang="cs-CZ" sz="1800" dirty="0">
              <a:solidFill>
                <a:schemeClr val="bg1"/>
              </a:solidFill>
            </a:endParaRPr>
          </a:p>
          <a:p>
            <a:endParaRPr lang="cs-CZ" sz="1800" dirty="0">
              <a:solidFill>
                <a:schemeClr val="bg1"/>
              </a:solidFill>
            </a:endParaRPr>
          </a:p>
        </p:txBody>
      </p:sp>
      <p:sp>
        <p:nvSpPr>
          <p:cNvPr id="3" name="Nadpis 1">
            <a:extLst>
              <a:ext uri="{FF2B5EF4-FFF2-40B4-BE49-F238E27FC236}">
                <a16:creationId xmlns:a16="http://schemas.microsoft.com/office/drawing/2014/main" id="{AE0360E8-A4E1-45D1-8D3F-C05EE4522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459" y="2895705"/>
            <a:ext cx="4494290" cy="628568"/>
          </a:xfrm>
          <a:noFill/>
        </p:spPr>
        <p:txBody>
          <a:bodyPr>
            <a:noAutofit/>
          </a:bodyPr>
          <a:lstStyle/>
          <a:p>
            <a:r>
              <a:rPr lang="cs-CZ" sz="5000" dirty="0" smtClean="0">
                <a:solidFill>
                  <a:schemeClr val="bg1"/>
                </a:solidFill>
                <a:latin typeface="Gill Sans MT Condensed" panose="020B0506020104020203" pitchFamily="34" charset="-18"/>
              </a:rPr>
              <a:t>USING BLUE BACKGROUND</a:t>
            </a:r>
            <a:endParaRPr lang="cs-CZ" sz="5000" dirty="0">
              <a:solidFill>
                <a:schemeClr val="bg1"/>
              </a:solidFill>
              <a:latin typeface="Gill Sans MT Condensed" panose="020B0506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169674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65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ovéPole 16">
            <a:extLst>
              <a:ext uri="{FF2B5EF4-FFF2-40B4-BE49-F238E27FC236}">
                <a16:creationId xmlns:a16="http://schemas.microsoft.com/office/drawing/2014/main" id="{1EFBBF8A-0849-4B01-A2CE-A2E2FE255814}"/>
              </a:ext>
            </a:extLst>
          </p:cNvPr>
          <p:cNvSpPr txBox="1"/>
          <p:nvPr/>
        </p:nvSpPr>
        <p:spPr>
          <a:xfrm>
            <a:off x="2412601" y="3257460"/>
            <a:ext cx="73667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buNone/>
              <a:defRPr sz="1400">
                <a:solidFill>
                  <a:schemeClr val="bg1"/>
                </a:solidFill>
                <a:latin typeface="Bahnschrift Light Condensed" panose="020B0502040204020203" pitchFamily="3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Advancements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 in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our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understanding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of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the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pathophysiological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basis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 and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the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interindividual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variation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of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 OB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will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lead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 to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multimodal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 and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personalised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approaches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 to OB </a:t>
            </a:r>
            <a:r>
              <a:rPr kumimoji="0" lang="cs-CZ" sz="18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treatment</a:t>
            </a:r>
            <a:r>
              <a:rPr kumimoji="0" lang="cs-CZ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that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will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result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 in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safe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,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effective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, and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sustainable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weight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loss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,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which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would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also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result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 in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the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decrease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 prevalence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of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 obesity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complication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 as T2D, NASH, CVD, and obesity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related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 </a:t>
            </a:r>
            <a:r>
              <a:rPr kumimoji="0" lang="cs-CZ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malignancies</a:t>
            </a: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 Condensed" panose="020B0506020104020203" pitchFamily="34" charset="-18"/>
            </a:endParaRP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id="{265A0D81-9FDF-4EEA-933F-0AA963D3CF0D}"/>
              </a:ext>
            </a:extLst>
          </p:cNvPr>
          <p:cNvSpPr txBox="1"/>
          <p:nvPr/>
        </p:nvSpPr>
        <p:spPr>
          <a:xfrm>
            <a:off x="2412601" y="2671570"/>
            <a:ext cx="7366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cs-CZ"/>
            </a:defPPr>
            <a:lvl1pPr>
              <a:buNone/>
              <a:defRPr sz="1400">
                <a:solidFill>
                  <a:schemeClr val="bg1"/>
                </a:solidFill>
                <a:latin typeface="Bahnschrift Light Condensed" panose="020B0502040204020203" pitchFamily="34" charset="0"/>
              </a:defRPr>
            </a:lvl1pPr>
          </a:lstStyle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„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The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 b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lue background is also </a:t>
            </a:r>
            <a:r>
              <a:rPr lang="en-US" sz="1800" dirty="0" smtClean="0">
                <a:solidFill>
                  <a:prstClr val="white"/>
                </a:solidFill>
                <a:latin typeface="Gill Sans MT Condensed" panose="020B0506020104020203" pitchFamily="34" charset="-18"/>
              </a:rPr>
              <a:t>suitable for placing quotes or citations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ill Sans MT Condensed" panose="020B0506020104020203" pitchFamily="34" charset="-18"/>
              </a:rPr>
              <a:t>.“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ill Sans MT Condensed" panose="020B0506020104020203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2275683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396&quot;&gt;&lt;object type=&quot;3&quot; unique_id=&quot;10397&quot;&gt;&lt;property id=&quot;20148&quot; value=&quot;5&quot;/&gt;&lt;property id=&quot;20300&quot; value=&quot;Slide 1 - &amp;quot;Název xxxxxxxxxxxxxxxxxxxxxxxxxxxxxxxxxxxxxxxxxxxxxxxxxxxxxxxxxxxxxxxx xxxxxxxxxxxxxxxxxxxxxxxxxxxxxxxxxxxxxxxxxxxx&quot;/&gt;&lt;property id=&quot;20307&quot; value=&quot;256&quot;/&gt;&lt;/object&gt;&lt;object type=&quot;3&quot; unique_id=&quot;10399&quot;&gt;&lt;property id=&quot;20148&quot; value=&quot;5&quot;/&gt;&lt;property id=&quot;20300&quot; value=&quot;Slide 2&quot;/&gt;&lt;property id=&quot;20307&quot; value=&quot;297&quot;/&gt;&lt;/object&gt;&lt;object type=&quot;3&quot; unique_id=&quot;10403&quot;&gt;&lt;property id=&quot;20148&quot; value=&quot;5&quot;/&gt;&lt;property id=&quot;20300&quot; value=&quot;Slide 4 - &amp;quot;PREZENTACE  S OBSAHEM&amp;quot;&quot;/&gt;&lt;property id=&quot;20307&quot; value=&quot;261&quot;/&gt;&lt;/object&gt;&lt;object type=&quot;3&quot; unique_id=&quot;10404&quot;&gt;&lt;property id=&quot;20148&quot; value=&quot;5&quot;/&gt;&lt;property id=&quot;20300&quot; value=&quot;Slide 5 - &amp;quot;NÁZEV KAPITOLY&amp;quot;&quot;/&gt;&lt;property id=&quot;20307&quot; value=&quot;265&quot;/&gt;&lt;/object&gt;&lt;object type=&quot;3&quot; unique_id=&quot;10405&quot;&gt;&lt;property id=&quot;20148&quot; value=&quot;5&quot;/&gt;&lt;property id=&quot;20300&quot; value=&quot;Slide 6 - &amp;quot;VKLÁDÁNÍ FOTOGRAFIÍ&amp;quot;&quot;/&gt;&lt;property id=&quot;20307&quot; value=&quot;271&quot;/&gt;&lt;/object&gt;&lt;object type=&quot;3&quot; unique_id=&quot;10406&quot;&gt;&lt;property id=&quot;20148&quot; value=&quot;5&quot;/&gt;&lt;property id=&quot;20300&quot; value=&quot;Slide 7 - &amp;quot;DALŠÍ PŘÍKLAD&amp;quot;&quot;/&gt;&lt;property id=&quot;20307&quot; value=&quot;299&quot;/&gt;&lt;/object&gt;&lt;object type=&quot;3&quot; unique_id=&quot;10408&quot;&gt;&lt;property id=&quot;20148&quot; value=&quot;5&quot;/&gt;&lt;property id=&quot;20300&quot; value=&quot;Slide 8 - &amp;quot;VYUŽITÍ MODRÉHO POZADÍ&amp;quot;&quot;/&gt;&lt;property id=&quot;20307&quot; value=&quot;262&quot;/&gt;&lt;/object&gt;&lt;object type=&quot;3&quot; unique_id=&quot;10412&quot;&gt;&lt;property id=&quot;20148&quot; value=&quot;5&quot;/&gt;&lt;property id=&quot;20300&quot; value=&quot;Slide 10 - &amp;quot;POUŽITÍ DIAGRAMU&amp;quot;&quot;/&gt;&lt;property id=&quot;20307&quot; value=&quot;300&quot;/&gt;&lt;/object&gt;&lt;object type=&quot;3&quot; unique_id=&quot;10415&quot;&gt;&lt;property id=&quot;20148&quot; value=&quot;5&quot;/&gt;&lt;property id=&quot;20300&quot; value=&quot;Slide 11 - &amp;quot;TABULKA NA SVĚTLÉM POZADÍ&amp;quot;&quot;/&gt;&lt;property id=&quot;20307&quot; value=&quot;273&quot;/&gt;&lt;/object&gt;&lt;object type=&quot;3&quot; unique_id=&quot;10416&quot;&gt;&lt;property id=&quot;20148&quot; value=&quot;5&quot;/&gt;&lt;property id=&quot;20300&quot; value=&quot;Slide 12 - &amp;quot;PŘÍKLAD APLIKACE TABULKY  NA TMAVÉM POZADÍ&amp;quot;&quot;/&gt;&lt;property id=&quot;20307&quot; value=&quot;301&quot;/&gt;&lt;/object&gt;&lt;object type=&quot;3&quot; unique_id=&quot;10418&quot;&gt;&lt;property id=&quot;20148&quot; value=&quot;5&quot;/&gt;&lt;property id=&quot;20300&quot; value=&quot;Slide 9&quot;/&gt;&lt;property id=&quot;20307&quot; value=&quot;309&quot;/&gt;&lt;/object&gt;&lt;object type=&quot;3&quot; unique_id=&quot;10419&quot;&gt;&lt;property id=&quot;20148&quot; value=&quot;5&quot;/&gt;&lt;property id=&quot;20300&quot; value=&quot;Slide 3 - &amp;quot;PÍSMO&amp;quot;&quot;/&gt;&lt;property id=&quot;20307&quot; value=&quot;272&quot;/&gt;&lt;/object&gt;&lt;object type=&quot;3&quot; unique_id=&quot;10422&quot;&gt;&lt;property id=&quot;20148&quot; value=&quot;5&quot;/&gt;&lt;property id=&quot;20300&quot; value=&quot;Slide 13&quot;/&gt;&lt;property id=&quot;20307&quot; value=&quot;295&quot;/&gt;&lt;/object&gt;&lt;/object&gt;&lt;object type=&quot;8&quot; unique_id=&quot;10452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Motiv Office">
  <a:themeElements>
    <a:clrScheme name="Šablona zaměstnanci">
      <a:dk1>
        <a:srgbClr val="003657"/>
      </a:dk1>
      <a:lt1>
        <a:sysClr val="window" lastClr="FFFFFF"/>
      </a:lt1>
      <a:dk2>
        <a:srgbClr val="44546A"/>
      </a:dk2>
      <a:lt2>
        <a:srgbClr val="E7E6E6"/>
      </a:lt2>
      <a:accent1>
        <a:srgbClr val="003657"/>
      </a:accent1>
      <a:accent2>
        <a:srgbClr val="D22D40"/>
      </a:accent2>
      <a:accent3>
        <a:srgbClr val="A5A5A5"/>
      </a:accent3>
      <a:accent4>
        <a:srgbClr val="FFC000"/>
      </a:accent4>
      <a:accent5>
        <a:srgbClr val="0A0000"/>
      </a:accent5>
      <a:accent6>
        <a:srgbClr val="70AD47"/>
      </a:accent6>
      <a:hlink>
        <a:srgbClr val="003657"/>
      </a:hlink>
      <a:folHlink>
        <a:srgbClr val="D22D40"/>
      </a:folHlink>
    </a:clrScheme>
    <a:fontScheme name="LFP - Nadpis">
      <a:majorFont>
        <a:latin typeface="Bahnschrift SemiBold Condensed"/>
        <a:ea typeface=""/>
        <a:cs typeface=""/>
      </a:majorFont>
      <a:minorFont>
        <a:latin typeface="Bahnschrift Light SemiCondense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1629</TotalTime>
  <Words>714</Words>
  <Application>Microsoft Office PowerPoint</Application>
  <PresentationFormat>Širokoúhlá obrazovka</PresentationFormat>
  <Paragraphs>114</Paragraphs>
  <Slides>13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13</vt:i4>
      </vt:variant>
    </vt:vector>
  </HeadingPairs>
  <TitlesOfParts>
    <vt:vector size="21" baseType="lpstr">
      <vt:lpstr>Arial</vt:lpstr>
      <vt:lpstr>Bahnschrift Condensed</vt:lpstr>
      <vt:lpstr>Bahnschrift Light Condensed</vt:lpstr>
      <vt:lpstr>Bahnschrift Light SemiCondensed</vt:lpstr>
      <vt:lpstr>Bahnschrift SemiBold Condensed</vt:lpstr>
      <vt:lpstr>Calibri</vt:lpstr>
      <vt:lpstr>Gill Sans MT Condensed</vt:lpstr>
      <vt:lpstr>Motiv Office</vt:lpstr>
      <vt:lpstr>Title xxxxxxxxxxxxxxxxxxxxxxxxxxxxxxxxxxxxxxxxxxxxxxxxxxxxxxxxxxxxxxxx xxxxxxxxxxxxxxxxxxxxxxxxxxxxxxxxxxxxxxxxxxxxxxxxxxxxxxxxxxxxxxxxxxxxxx Speaker´s name</vt:lpstr>
      <vt:lpstr>Prezentace aplikace PowerPoint</vt:lpstr>
      <vt:lpstr>FONT</vt:lpstr>
      <vt:lpstr>PRESENTATION WITH CONTENT</vt:lpstr>
      <vt:lpstr>CHAPTER TITLE</vt:lpstr>
      <vt:lpstr>INSERTING PICTURES</vt:lpstr>
      <vt:lpstr>ANOTHER EXAMPLE</vt:lpstr>
      <vt:lpstr>USING BLUE BACKGROUND</vt:lpstr>
      <vt:lpstr>Prezentace aplikace PowerPoint</vt:lpstr>
      <vt:lpstr>USING  A DIAGRAM</vt:lpstr>
      <vt:lpstr>TABLE ON LIGHT BACKGROUND</vt:lpstr>
      <vt:lpstr>EXAMPLE OF A TABLE ON DARK BACKGROUND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 A ODDĚLENÍ</dc:title>
  <dc:creator>Cyprisová Kristýna</dc:creator>
  <cp:lastModifiedBy>Vyzrálová Daniela</cp:lastModifiedBy>
  <cp:revision>97</cp:revision>
  <dcterms:created xsi:type="dcterms:W3CDTF">2023-08-11T05:58:27Z</dcterms:created>
  <dcterms:modified xsi:type="dcterms:W3CDTF">2024-04-09T14:08:58Z</dcterms:modified>
</cp:coreProperties>
</file>